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3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2" r:id="rId3"/>
    <p:sldId id="329" r:id="rId4"/>
    <p:sldId id="325" r:id="rId5"/>
    <p:sldId id="316" r:id="rId6"/>
    <p:sldId id="318" r:id="rId7"/>
    <p:sldId id="323" r:id="rId8"/>
    <p:sldId id="326" r:id="rId9"/>
    <p:sldId id="328" r:id="rId10"/>
    <p:sldId id="327" r:id="rId11"/>
    <p:sldId id="332" r:id="rId12"/>
    <p:sldId id="333" r:id="rId13"/>
    <p:sldId id="331" r:id="rId14"/>
    <p:sldId id="337" r:id="rId15"/>
    <p:sldId id="338" r:id="rId16"/>
    <p:sldId id="339" r:id="rId17"/>
    <p:sldId id="340" r:id="rId18"/>
    <p:sldId id="342" r:id="rId19"/>
    <p:sldId id="341" r:id="rId20"/>
    <p:sldId id="343" r:id="rId21"/>
    <p:sldId id="347" r:id="rId22"/>
    <p:sldId id="34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00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937" autoAdjust="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ABE2E-5648-4F79-9FFD-C10CE3FBC871}" type="doc">
      <dgm:prSet loTypeId="urn:microsoft.com/office/officeart/2005/8/layout/arrow1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E888D69-C634-4353-996E-1047A298B6DF}">
      <dgm:prSet phldrT="[Tekst]"/>
      <dgm:spPr>
        <a:xfrm rot="16200000">
          <a:off x="149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rgbClr val="FFC000">
            <a:lumMod val="75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ZWARTOŚĆ STRUKTURY PRZESTRZENNEJ</a:t>
          </a:r>
        </a:p>
      </dgm:t>
    </dgm:pt>
    <dgm:pt modelId="{2C72AD78-F7BD-41BA-9BA7-ACDBA8F3A34E}" type="par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BA8038-65A9-493D-BCE5-7AAD1A2970E2}" type="sib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63BA840-CE7A-48C7-9826-5DFE1992E744}">
      <dgm:prSet phldrT="[Tekst]"/>
      <dgm:spPr>
        <a:xfrm rot="5400000">
          <a:off x="1885886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ysClr val="windowText" lastClr="000000">
            <a:lumMod val="50000"/>
            <a:lumOff val="50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PRZESYŁU</a:t>
          </a:r>
        </a:p>
      </dgm:t>
    </dgm:pt>
    <dgm:pt modelId="{C00201F6-007E-4133-985C-AAFE6CD52CE1}" type="par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B40753-8531-4928-893A-4AFD152C9190}" type="sib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D96298-C930-4699-8608-A6A80FDE8A3C}" type="pres">
      <dgm:prSet presAssocID="{350ABE2E-5648-4F79-9FFD-C10CE3FBC871}" presName="cycle" presStyleCnt="0">
        <dgm:presLayoutVars>
          <dgm:dir/>
          <dgm:resizeHandles val="exact"/>
        </dgm:presLayoutVars>
      </dgm:prSet>
      <dgm:spPr/>
    </dgm:pt>
    <dgm:pt modelId="{5C696F49-D1DC-4293-9A33-B30D3DB90EFE}" type="pres">
      <dgm:prSet presAssocID="{AE888D69-C634-4353-996E-1047A298B6DF}" presName="arrow" presStyleLbl="node1" presStyleIdx="0" presStyleCnt="2">
        <dgm:presLayoutVars>
          <dgm:bulletEnabled val="1"/>
        </dgm:presLayoutVars>
      </dgm:prSet>
      <dgm:spPr/>
    </dgm:pt>
    <dgm:pt modelId="{08D83A4B-78C5-4B32-80B6-ADFAF0740F19}" type="pres">
      <dgm:prSet presAssocID="{F63BA840-CE7A-48C7-9826-5DFE1992E744}" presName="arrow" presStyleLbl="node1" presStyleIdx="1" presStyleCnt="2">
        <dgm:presLayoutVars>
          <dgm:bulletEnabled val="1"/>
        </dgm:presLayoutVars>
      </dgm:prSet>
      <dgm:spPr/>
    </dgm:pt>
  </dgm:ptLst>
  <dgm:cxnLst>
    <dgm:cxn modelId="{CAB5F308-B640-407B-8AAD-6AA54B8AB864}" srcId="{350ABE2E-5648-4F79-9FFD-C10CE3FBC871}" destId="{F63BA840-CE7A-48C7-9826-5DFE1992E744}" srcOrd="1" destOrd="0" parTransId="{C00201F6-007E-4133-985C-AAFE6CD52CE1}" sibTransId="{37B40753-8531-4928-893A-4AFD152C9190}"/>
    <dgm:cxn modelId="{F58F1081-5DE4-4D7F-A871-375EF1282018}" type="presOf" srcId="{F63BA840-CE7A-48C7-9826-5DFE1992E744}" destId="{08D83A4B-78C5-4B32-80B6-ADFAF0740F19}" srcOrd="0" destOrd="0" presId="urn:microsoft.com/office/officeart/2005/8/layout/arrow1"/>
    <dgm:cxn modelId="{0077298C-0932-4F1C-9C66-E0CD9B796329}" type="presOf" srcId="{350ABE2E-5648-4F79-9FFD-C10CE3FBC871}" destId="{4DD96298-C930-4699-8608-A6A80FDE8A3C}" srcOrd="0" destOrd="0" presId="urn:microsoft.com/office/officeart/2005/8/layout/arrow1"/>
    <dgm:cxn modelId="{B857089B-1521-40BB-B537-25FAA48B40B7}" srcId="{350ABE2E-5648-4F79-9FFD-C10CE3FBC871}" destId="{AE888D69-C634-4353-996E-1047A298B6DF}" srcOrd="0" destOrd="0" parTransId="{2C72AD78-F7BD-41BA-9BA7-ACDBA8F3A34E}" sibTransId="{E5BA8038-65A9-493D-BCE5-7AAD1A2970E2}"/>
    <dgm:cxn modelId="{AA34A9B4-6829-423C-B438-03E93FE131E8}" type="presOf" srcId="{AE888D69-C634-4353-996E-1047A298B6DF}" destId="{5C696F49-D1DC-4293-9A33-B30D3DB90EFE}" srcOrd="0" destOrd="0" presId="urn:microsoft.com/office/officeart/2005/8/layout/arrow1"/>
    <dgm:cxn modelId="{9F6BAC90-BA9A-484A-8967-BA35BAF3AECD}" type="presParOf" srcId="{4DD96298-C930-4699-8608-A6A80FDE8A3C}" destId="{5C696F49-D1DC-4293-9A33-B30D3DB90EFE}" srcOrd="0" destOrd="0" presId="urn:microsoft.com/office/officeart/2005/8/layout/arrow1"/>
    <dgm:cxn modelId="{5ABD5151-F8FF-4CA7-A696-EB2BB5D2CF4E}" type="presParOf" srcId="{4DD96298-C930-4699-8608-A6A80FDE8A3C}" destId="{08D83A4B-78C5-4B32-80B6-ADFAF0740F19}" srcOrd="1" destOrd="0" presId="urn:microsoft.com/office/officeart/2005/8/layout/arrow1"/>
  </dgm:cxnLst>
  <dgm:bg>
    <a:effectLst>
      <a:outerShdw blurRad="50800" dist="38100" dir="2700000" algn="tl" rotWithShape="0">
        <a:schemeClr val="tx1">
          <a:alpha val="40000"/>
        </a:schemeClr>
      </a:outerShdw>
    </a:effectLst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0ABE2E-5648-4F79-9FFD-C10CE3FBC871}" type="doc">
      <dgm:prSet loTypeId="urn:microsoft.com/office/officeart/2005/8/layout/arrow1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E888D69-C634-4353-996E-1047A298B6DF}">
      <dgm:prSet phldrT="[Tekst]"/>
      <dgm:spPr>
        <a:xfrm rot="16200000">
          <a:off x="149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rgbClr val="FFC000">
            <a:lumMod val="75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WŁADZTWO PLANISTYCZNE</a:t>
          </a:r>
        </a:p>
      </dgm:t>
    </dgm:pt>
    <dgm:pt modelId="{2C72AD78-F7BD-41BA-9BA7-ACDBA8F3A34E}" type="par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BA8038-65A9-493D-BCE5-7AAD1A2970E2}" type="sib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63BA840-CE7A-48C7-9826-5DFE1992E744}">
      <dgm:prSet phldrT="[Tekst]"/>
      <dgm:spPr>
        <a:xfrm rot="5400000">
          <a:off x="1885886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ysClr val="windowText" lastClr="000000">
            <a:lumMod val="50000"/>
            <a:lumOff val="50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STRUKTURY OSADNICZEJ</a:t>
          </a:r>
        </a:p>
      </dgm:t>
    </dgm:pt>
    <dgm:pt modelId="{C00201F6-007E-4133-985C-AAFE6CD52CE1}" type="par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B40753-8531-4928-893A-4AFD152C9190}" type="sib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DD96298-C930-4699-8608-A6A80FDE8A3C}" type="pres">
      <dgm:prSet presAssocID="{350ABE2E-5648-4F79-9FFD-C10CE3FBC871}" presName="cycle" presStyleCnt="0">
        <dgm:presLayoutVars>
          <dgm:dir/>
          <dgm:resizeHandles val="exact"/>
        </dgm:presLayoutVars>
      </dgm:prSet>
      <dgm:spPr/>
    </dgm:pt>
    <dgm:pt modelId="{5C696F49-D1DC-4293-9A33-B30D3DB90EFE}" type="pres">
      <dgm:prSet presAssocID="{AE888D69-C634-4353-996E-1047A298B6DF}" presName="arrow" presStyleLbl="node1" presStyleIdx="0" presStyleCnt="2">
        <dgm:presLayoutVars>
          <dgm:bulletEnabled val="1"/>
        </dgm:presLayoutVars>
      </dgm:prSet>
      <dgm:spPr/>
    </dgm:pt>
    <dgm:pt modelId="{08D83A4B-78C5-4B32-80B6-ADFAF0740F19}" type="pres">
      <dgm:prSet presAssocID="{F63BA840-CE7A-48C7-9826-5DFE1992E744}" presName="arrow" presStyleLbl="node1" presStyleIdx="1" presStyleCnt="2">
        <dgm:presLayoutVars>
          <dgm:bulletEnabled val="1"/>
        </dgm:presLayoutVars>
      </dgm:prSet>
      <dgm:spPr/>
    </dgm:pt>
  </dgm:ptLst>
  <dgm:cxnLst>
    <dgm:cxn modelId="{CAB5F308-B640-407B-8AAD-6AA54B8AB864}" srcId="{350ABE2E-5648-4F79-9FFD-C10CE3FBC871}" destId="{F63BA840-CE7A-48C7-9826-5DFE1992E744}" srcOrd="1" destOrd="0" parTransId="{C00201F6-007E-4133-985C-AAFE6CD52CE1}" sibTransId="{37B40753-8531-4928-893A-4AFD152C9190}"/>
    <dgm:cxn modelId="{B09CFF2B-C4D3-4E33-BF06-D3A53C0338FE}" type="presOf" srcId="{AE888D69-C634-4353-996E-1047A298B6DF}" destId="{5C696F49-D1DC-4293-9A33-B30D3DB90EFE}" srcOrd="0" destOrd="0" presId="urn:microsoft.com/office/officeart/2005/8/layout/arrow1"/>
    <dgm:cxn modelId="{95B48B60-0E12-4A92-9E25-29214D5653AC}" type="presOf" srcId="{F63BA840-CE7A-48C7-9826-5DFE1992E744}" destId="{08D83A4B-78C5-4B32-80B6-ADFAF0740F19}" srcOrd="0" destOrd="0" presId="urn:microsoft.com/office/officeart/2005/8/layout/arrow1"/>
    <dgm:cxn modelId="{B857089B-1521-40BB-B537-25FAA48B40B7}" srcId="{350ABE2E-5648-4F79-9FFD-C10CE3FBC871}" destId="{AE888D69-C634-4353-996E-1047A298B6DF}" srcOrd="0" destOrd="0" parTransId="{2C72AD78-F7BD-41BA-9BA7-ACDBA8F3A34E}" sibTransId="{E5BA8038-65A9-493D-BCE5-7AAD1A2970E2}"/>
    <dgm:cxn modelId="{1C6937EC-B83C-4F23-8C8F-0730AD520368}" type="presOf" srcId="{350ABE2E-5648-4F79-9FFD-C10CE3FBC871}" destId="{4DD96298-C930-4699-8608-A6A80FDE8A3C}" srcOrd="0" destOrd="0" presId="urn:microsoft.com/office/officeart/2005/8/layout/arrow1"/>
    <dgm:cxn modelId="{54112CFF-A613-49C0-B276-058C73EAE8E4}" type="presParOf" srcId="{4DD96298-C930-4699-8608-A6A80FDE8A3C}" destId="{5C696F49-D1DC-4293-9A33-B30D3DB90EFE}" srcOrd="0" destOrd="0" presId="urn:microsoft.com/office/officeart/2005/8/layout/arrow1"/>
    <dgm:cxn modelId="{9B1CFC1D-1047-4E6A-88D8-E24A50740E32}" type="presParOf" srcId="{4DD96298-C930-4699-8608-A6A80FDE8A3C}" destId="{08D83A4B-78C5-4B32-80B6-ADFAF0740F19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0ABE2E-5648-4F79-9FFD-C10CE3FBC871}" type="doc">
      <dgm:prSet loTypeId="urn:microsoft.com/office/officeart/2005/8/layout/arrow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AE888D69-C634-4353-996E-1047A298B6DF}">
      <dgm:prSet phldrT="[Tekst]"/>
      <dgm:spPr>
        <a:xfrm rot="16200000">
          <a:off x="149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SWOBODA PRZESTRZENNA</a:t>
          </a:r>
        </a:p>
      </dgm:t>
    </dgm:pt>
    <dgm:pt modelId="{2C72AD78-F7BD-41BA-9BA7-ACDBA8F3A34E}" type="par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BA8038-65A9-493D-BCE5-7AAD1A2970E2}" type="sib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63BA840-CE7A-48C7-9826-5DFE1992E744}">
      <dgm:prSet phldrT="[Tekst]"/>
      <dgm:spPr>
        <a:xfrm rot="5400000">
          <a:off x="1885886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ZABUDOWY</a:t>
          </a:r>
        </a:p>
      </dgm:t>
    </dgm:pt>
    <dgm:pt modelId="{C00201F6-007E-4133-985C-AAFE6CD52CE1}" type="par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B40753-8531-4928-893A-4AFD152C9190}" type="sib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9B51A4B-E01A-49FB-B0AE-19C4FBE2390D}" type="pres">
      <dgm:prSet presAssocID="{350ABE2E-5648-4F79-9FFD-C10CE3FBC871}" presName="cycle" presStyleCnt="0">
        <dgm:presLayoutVars>
          <dgm:dir/>
          <dgm:resizeHandles val="exact"/>
        </dgm:presLayoutVars>
      </dgm:prSet>
      <dgm:spPr/>
    </dgm:pt>
    <dgm:pt modelId="{944C4237-B035-455C-8748-7829D13A1D54}" type="pres">
      <dgm:prSet presAssocID="{AE888D69-C634-4353-996E-1047A298B6DF}" presName="arrow" presStyleLbl="node1" presStyleIdx="0" presStyleCnt="2">
        <dgm:presLayoutVars>
          <dgm:bulletEnabled val="1"/>
        </dgm:presLayoutVars>
      </dgm:prSet>
      <dgm:spPr/>
    </dgm:pt>
    <dgm:pt modelId="{AEEAC864-0B31-465F-AFAA-89DE7F6BAF2B}" type="pres">
      <dgm:prSet presAssocID="{F63BA840-CE7A-48C7-9826-5DFE1992E744}" presName="arrow" presStyleLbl="node1" presStyleIdx="1" presStyleCnt="2">
        <dgm:presLayoutVars>
          <dgm:bulletEnabled val="1"/>
        </dgm:presLayoutVars>
      </dgm:prSet>
      <dgm:spPr/>
    </dgm:pt>
  </dgm:ptLst>
  <dgm:cxnLst>
    <dgm:cxn modelId="{CAB5F308-B640-407B-8AAD-6AA54B8AB864}" srcId="{350ABE2E-5648-4F79-9FFD-C10CE3FBC871}" destId="{F63BA840-CE7A-48C7-9826-5DFE1992E744}" srcOrd="1" destOrd="0" parTransId="{C00201F6-007E-4133-985C-AAFE6CD52CE1}" sibTransId="{37B40753-8531-4928-893A-4AFD152C9190}"/>
    <dgm:cxn modelId="{F2D1417C-04EB-4656-BDD0-0A5947B89510}" type="presOf" srcId="{350ABE2E-5648-4F79-9FFD-C10CE3FBC871}" destId="{59B51A4B-E01A-49FB-B0AE-19C4FBE2390D}" srcOrd="0" destOrd="0" presId="urn:microsoft.com/office/officeart/2005/8/layout/arrow1"/>
    <dgm:cxn modelId="{B857089B-1521-40BB-B537-25FAA48B40B7}" srcId="{350ABE2E-5648-4F79-9FFD-C10CE3FBC871}" destId="{AE888D69-C634-4353-996E-1047A298B6DF}" srcOrd="0" destOrd="0" parTransId="{2C72AD78-F7BD-41BA-9BA7-ACDBA8F3A34E}" sibTransId="{E5BA8038-65A9-493D-BCE5-7AAD1A2970E2}"/>
    <dgm:cxn modelId="{2EF60CC8-160F-46F5-80BC-3C72ECEE3279}" type="presOf" srcId="{AE888D69-C634-4353-996E-1047A298B6DF}" destId="{944C4237-B035-455C-8748-7829D13A1D54}" srcOrd="0" destOrd="0" presId="urn:microsoft.com/office/officeart/2005/8/layout/arrow1"/>
    <dgm:cxn modelId="{1513DFD8-A792-4DD4-9C0C-C3AD43EAB274}" type="presOf" srcId="{F63BA840-CE7A-48C7-9826-5DFE1992E744}" destId="{AEEAC864-0B31-465F-AFAA-89DE7F6BAF2B}" srcOrd="0" destOrd="0" presId="urn:microsoft.com/office/officeart/2005/8/layout/arrow1"/>
    <dgm:cxn modelId="{57BDDE61-BB76-4F0C-B8FC-E360D409F5F9}" type="presParOf" srcId="{59B51A4B-E01A-49FB-B0AE-19C4FBE2390D}" destId="{944C4237-B035-455C-8748-7829D13A1D54}" srcOrd="0" destOrd="0" presId="urn:microsoft.com/office/officeart/2005/8/layout/arrow1"/>
    <dgm:cxn modelId="{A4357466-AB11-4950-A011-9294AD2C7652}" type="presParOf" srcId="{59B51A4B-E01A-49FB-B0AE-19C4FBE2390D}" destId="{AEEAC864-0B31-465F-AFAA-89DE7F6BAF2B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0ABE2E-5648-4F79-9FFD-C10CE3FBC871}" type="doc">
      <dgm:prSet loTypeId="urn:microsoft.com/office/officeart/2005/8/layout/arrow1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AE888D69-C634-4353-996E-1047A298B6DF}">
      <dgm:prSet phldrT="[Tekst]"/>
      <dgm:spPr>
        <a:xfrm rot="16200000">
          <a:off x="149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rgbClr val="FFC000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MOBILNOŚĆ</a:t>
          </a:r>
        </a:p>
      </dgm:t>
    </dgm:pt>
    <dgm:pt modelId="{2C72AD78-F7BD-41BA-9BA7-ACDBA8F3A34E}" type="par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BA8038-65A9-493D-BCE5-7AAD1A2970E2}" type="sib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63BA840-CE7A-48C7-9826-5DFE1992E744}">
      <dgm:prSet phldrT="[Tekst]"/>
      <dgm:spPr>
        <a:xfrm rot="5400000">
          <a:off x="1885886" y="360"/>
          <a:ext cx="1713779" cy="1713779"/>
        </a:xfrm>
        <a:prstGeom prst="upArrow">
          <a:avLst>
            <a:gd name="adj1" fmla="val 50000"/>
            <a:gd name="adj2" fmla="val 35000"/>
          </a:avLst>
        </a:prstGeom>
        <a:solidFill>
          <a:sysClr val="window" lastClr="FFFFFF">
            <a:lumMod val="85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TRANSPORTU</a:t>
          </a:r>
        </a:p>
      </dgm:t>
    </dgm:pt>
    <dgm:pt modelId="{C00201F6-007E-4133-985C-AAFE6CD52CE1}" type="par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B40753-8531-4928-893A-4AFD152C9190}" type="sib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9C50BD5-F337-474A-B923-F259478537E2}" type="pres">
      <dgm:prSet presAssocID="{350ABE2E-5648-4F79-9FFD-C10CE3FBC871}" presName="cycle" presStyleCnt="0">
        <dgm:presLayoutVars>
          <dgm:dir/>
          <dgm:resizeHandles val="exact"/>
        </dgm:presLayoutVars>
      </dgm:prSet>
      <dgm:spPr/>
    </dgm:pt>
    <dgm:pt modelId="{892EAD8E-7B9C-4D07-9651-5AD24811BCC7}" type="pres">
      <dgm:prSet presAssocID="{AE888D69-C634-4353-996E-1047A298B6DF}" presName="arrow" presStyleLbl="node1" presStyleIdx="0" presStyleCnt="2">
        <dgm:presLayoutVars>
          <dgm:bulletEnabled val="1"/>
        </dgm:presLayoutVars>
      </dgm:prSet>
      <dgm:spPr/>
    </dgm:pt>
    <dgm:pt modelId="{FE6ADD3B-76C6-4CEE-BB9E-A84FCE6906BB}" type="pres">
      <dgm:prSet presAssocID="{F63BA840-CE7A-48C7-9826-5DFE1992E744}" presName="arrow" presStyleLbl="node1" presStyleIdx="1" presStyleCnt="2">
        <dgm:presLayoutVars>
          <dgm:bulletEnabled val="1"/>
        </dgm:presLayoutVars>
      </dgm:prSet>
      <dgm:spPr/>
    </dgm:pt>
  </dgm:ptLst>
  <dgm:cxnLst>
    <dgm:cxn modelId="{CAB5F308-B640-407B-8AAD-6AA54B8AB864}" srcId="{350ABE2E-5648-4F79-9FFD-C10CE3FBC871}" destId="{F63BA840-CE7A-48C7-9826-5DFE1992E744}" srcOrd="1" destOrd="0" parTransId="{C00201F6-007E-4133-985C-AAFE6CD52CE1}" sibTransId="{37B40753-8531-4928-893A-4AFD152C9190}"/>
    <dgm:cxn modelId="{325F3F18-921E-4FF0-9BC3-07F3FD091FA3}" type="presOf" srcId="{350ABE2E-5648-4F79-9FFD-C10CE3FBC871}" destId="{B9C50BD5-F337-474A-B923-F259478537E2}" srcOrd="0" destOrd="0" presId="urn:microsoft.com/office/officeart/2005/8/layout/arrow1"/>
    <dgm:cxn modelId="{70ADB066-6C3C-435B-B82B-3D058AAF1CFD}" type="presOf" srcId="{F63BA840-CE7A-48C7-9826-5DFE1992E744}" destId="{FE6ADD3B-76C6-4CEE-BB9E-A84FCE6906BB}" srcOrd="0" destOrd="0" presId="urn:microsoft.com/office/officeart/2005/8/layout/arrow1"/>
    <dgm:cxn modelId="{AFFD4592-9EBD-4A6B-90F5-F8129CC88F9B}" type="presOf" srcId="{AE888D69-C634-4353-996E-1047A298B6DF}" destId="{892EAD8E-7B9C-4D07-9651-5AD24811BCC7}" srcOrd="0" destOrd="0" presId="urn:microsoft.com/office/officeart/2005/8/layout/arrow1"/>
    <dgm:cxn modelId="{B857089B-1521-40BB-B537-25FAA48B40B7}" srcId="{350ABE2E-5648-4F79-9FFD-C10CE3FBC871}" destId="{AE888D69-C634-4353-996E-1047A298B6DF}" srcOrd="0" destOrd="0" parTransId="{2C72AD78-F7BD-41BA-9BA7-ACDBA8F3A34E}" sibTransId="{E5BA8038-65A9-493D-BCE5-7AAD1A2970E2}"/>
    <dgm:cxn modelId="{0BDE4D4D-2AB7-4212-B39F-3BE89A06D3A7}" type="presParOf" srcId="{B9C50BD5-F337-474A-B923-F259478537E2}" destId="{892EAD8E-7B9C-4D07-9651-5AD24811BCC7}" srcOrd="0" destOrd="0" presId="urn:microsoft.com/office/officeart/2005/8/layout/arrow1"/>
    <dgm:cxn modelId="{C089038C-9C73-4CB5-8242-4295F7628B38}" type="presParOf" srcId="{B9C50BD5-F337-474A-B923-F259478537E2}" destId="{FE6ADD3B-76C6-4CEE-BB9E-A84FCE6906BB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0ABE2E-5648-4F79-9FFD-C10CE3FBC871}" type="doc">
      <dgm:prSet loTypeId="urn:microsoft.com/office/officeart/2005/8/layout/arrow1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AE888D69-C634-4353-996E-1047A298B6DF}">
      <dgm:prSet phldrT="[Tekst]"/>
      <dgm:spPr>
        <a:xfrm rot="16200000">
          <a:off x="149" y="360"/>
          <a:ext cx="1713779" cy="1713779"/>
        </a:xfrm>
        <a:solidFill>
          <a:srgbClr val="66FF6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ZWARTOŚĆ PRZESTRZENI</a:t>
          </a:r>
        </a:p>
      </dgm:t>
    </dgm:pt>
    <dgm:pt modelId="{2C72AD78-F7BD-41BA-9BA7-ACDBA8F3A34E}" type="par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5BA8038-65A9-493D-BCE5-7AAD1A2970E2}" type="sibTrans" cxnId="{B857089B-1521-40BB-B537-25FAA48B40B7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63BA840-CE7A-48C7-9826-5DFE1992E744}">
      <dgm:prSet phldrT="[Tekst]"/>
      <dgm:spPr>
        <a:xfrm rot="5400000">
          <a:off x="1885886" y="360"/>
          <a:ext cx="1713779" cy="1713779"/>
        </a:xfrm>
        <a:solidFill>
          <a:sysClr val="window" lastClr="FFFFFF">
            <a:lumMod val="75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pl-PL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PRZESTRZENI</a:t>
          </a:r>
        </a:p>
      </dgm:t>
    </dgm:pt>
    <dgm:pt modelId="{C00201F6-007E-4133-985C-AAFE6CD52CE1}" type="par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B40753-8531-4928-893A-4AFD152C9190}" type="sibTrans" cxnId="{CAB5F308-B640-407B-8AAD-6AA54B8AB864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7E93B68-8D10-471C-984D-80A5635DA721}" type="pres">
      <dgm:prSet presAssocID="{350ABE2E-5648-4F79-9FFD-C10CE3FBC871}" presName="cycle" presStyleCnt="0">
        <dgm:presLayoutVars>
          <dgm:dir/>
          <dgm:resizeHandles val="exact"/>
        </dgm:presLayoutVars>
      </dgm:prSet>
      <dgm:spPr/>
    </dgm:pt>
    <dgm:pt modelId="{E892627E-DDE8-444A-AE31-71F776079B16}" type="pres">
      <dgm:prSet presAssocID="{AE888D69-C634-4353-996E-1047A298B6DF}" presName="arrow" presStyleLbl="node1" presStyleIdx="0" presStyleCnt="2">
        <dgm:presLayoutVars>
          <dgm:bulletEnabled val="1"/>
        </dgm:presLayoutVars>
      </dgm:prSet>
      <dgm:spPr>
        <a:prstGeom prst="downArrow">
          <a:avLst>
            <a:gd name="adj1" fmla="val 50000"/>
            <a:gd name="adj2" fmla="val 35000"/>
          </a:avLst>
        </a:prstGeom>
      </dgm:spPr>
    </dgm:pt>
    <dgm:pt modelId="{E82797E4-975A-4D79-9821-13158A5A9739}" type="pres">
      <dgm:prSet presAssocID="{F63BA840-CE7A-48C7-9826-5DFE1992E744}" presName="arrow" presStyleLbl="node1" presStyleIdx="1" presStyleCnt="2">
        <dgm:presLayoutVars>
          <dgm:bulletEnabled val="1"/>
        </dgm:presLayoutVars>
      </dgm:prSet>
      <dgm:spPr>
        <a:prstGeom prst="downArrow">
          <a:avLst>
            <a:gd name="adj1" fmla="val 50000"/>
            <a:gd name="adj2" fmla="val 35000"/>
          </a:avLst>
        </a:prstGeom>
      </dgm:spPr>
    </dgm:pt>
  </dgm:ptLst>
  <dgm:cxnLst>
    <dgm:cxn modelId="{CAB5F308-B640-407B-8AAD-6AA54B8AB864}" srcId="{350ABE2E-5648-4F79-9FFD-C10CE3FBC871}" destId="{F63BA840-CE7A-48C7-9826-5DFE1992E744}" srcOrd="1" destOrd="0" parTransId="{C00201F6-007E-4133-985C-AAFE6CD52CE1}" sibTransId="{37B40753-8531-4928-893A-4AFD152C9190}"/>
    <dgm:cxn modelId="{B60DFD78-8CF9-4D76-AED7-6109319985A7}" type="presOf" srcId="{350ABE2E-5648-4F79-9FFD-C10CE3FBC871}" destId="{87E93B68-8D10-471C-984D-80A5635DA721}" srcOrd="0" destOrd="0" presId="urn:microsoft.com/office/officeart/2005/8/layout/arrow1"/>
    <dgm:cxn modelId="{7025B698-6ADB-419E-B3A3-9C36DE17070A}" type="presOf" srcId="{F63BA840-CE7A-48C7-9826-5DFE1992E744}" destId="{E82797E4-975A-4D79-9821-13158A5A9739}" srcOrd="0" destOrd="0" presId="urn:microsoft.com/office/officeart/2005/8/layout/arrow1"/>
    <dgm:cxn modelId="{B857089B-1521-40BB-B537-25FAA48B40B7}" srcId="{350ABE2E-5648-4F79-9FFD-C10CE3FBC871}" destId="{AE888D69-C634-4353-996E-1047A298B6DF}" srcOrd="0" destOrd="0" parTransId="{2C72AD78-F7BD-41BA-9BA7-ACDBA8F3A34E}" sibTransId="{E5BA8038-65A9-493D-BCE5-7AAD1A2970E2}"/>
    <dgm:cxn modelId="{875AA7D6-9989-4C56-9C6C-029FF7F443C4}" type="presOf" srcId="{AE888D69-C634-4353-996E-1047A298B6DF}" destId="{E892627E-DDE8-444A-AE31-71F776079B16}" srcOrd="0" destOrd="0" presId="urn:microsoft.com/office/officeart/2005/8/layout/arrow1"/>
    <dgm:cxn modelId="{D4D33731-3F25-4546-A223-1B4E62B6578F}" type="presParOf" srcId="{87E93B68-8D10-471C-984D-80A5635DA721}" destId="{E892627E-DDE8-444A-AE31-71F776079B16}" srcOrd="0" destOrd="0" presId="urn:microsoft.com/office/officeart/2005/8/layout/arrow1"/>
    <dgm:cxn modelId="{4D92308F-F461-4EB2-8A98-9A8FDB49609B}" type="presParOf" srcId="{87E93B68-8D10-471C-984D-80A5635DA721}" destId="{E82797E4-975A-4D79-9821-13158A5A9739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8272C3-7386-419E-9FD9-170C56995FA1}" type="doc">
      <dgm:prSet loTypeId="urn:microsoft.com/office/officeart/2005/8/layout/gear1" loCatId="relationship" qsTypeId="urn:microsoft.com/office/officeart/2005/8/quickstyle/3d1" qsCatId="3D" csTypeId="urn:microsoft.com/office/officeart/2005/8/colors/accent1_2" csCatId="accent1" phldr="1"/>
      <dgm:spPr/>
    </dgm:pt>
    <dgm:pt modelId="{44695E7E-8847-4EB8-8379-30AE0280C67E}">
      <dgm:prSet phldrT="[Tekst]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shade val="63000"/>
                <a:alpha val="80000"/>
              </a:schemeClr>
            </a:gs>
          </a:gsLst>
        </a:gradFill>
      </dgm:spPr>
      <dgm:t>
        <a:bodyPr/>
        <a:lstStyle/>
        <a:p>
          <a:r>
            <a:rPr lang="pl-PL" dirty="0"/>
            <a:t>OCZEKIWANIA </a:t>
          </a:r>
        </a:p>
      </dgm:t>
    </dgm:pt>
    <dgm:pt modelId="{B7AFA27C-40A6-49C7-8432-A630F93D5E74}" type="parTrans" cxnId="{AC458F38-1189-4F1D-A31C-5C97160F1293}">
      <dgm:prSet/>
      <dgm:spPr/>
      <dgm:t>
        <a:bodyPr/>
        <a:lstStyle/>
        <a:p>
          <a:endParaRPr lang="pl-PL"/>
        </a:p>
      </dgm:t>
    </dgm:pt>
    <dgm:pt modelId="{D7493FAC-B938-4B90-A534-F38294D9835A}" type="sibTrans" cxnId="{AC458F38-1189-4F1D-A31C-5C97160F1293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shade val="63000"/>
                <a:alpha val="4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70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8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shade val="63000"/>
                <a:alpha val="90000"/>
              </a:schemeClr>
            </a:gs>
          </a:gsLst>
        </a:gradFill>
      </dgm:spPr>
      <dgm:t>
        <a:bodyPr/>
        <a:lstStyle/>
        <a:p>
          <a:endParaRPr lang="pl-PL"/>
        </a:p>
      </dgm:t>
    </dgm:pt>
    <dgm:pt modelId="{439CAEAA-32CA-4432-B609-A18E3912D197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shade val="63000"/>
                <a:alpha val="80000"/>
              </a:schemeClr>
            </a:gs>
          </a:gsLst>
        </a:gradFill>
      </dgm:spPr>
      <dgm:t>
        <a:bodyPr/>
        <a:lstStyle/>
        <a:p>
          <a:r>
            <a:rPr lang="pl-PL" dirty="0"/>
            <a:t>POTRZEBY</a:t>
          </a:r>
        </a:p>
      </dgm:t>
    </dgm:pt>
    <dgm:pt modelId="{B6E924CF-2ADC-4281-8BA3-CA59908CC0E0}" type="parTrans" cxnId="{44C6C9DD-8CA1-4679-9B15-567798A59613}">
      <dgm:prSet/>
      <dgm:spPr/>
      <dgm:t>
        <a:bodyPr/>
        <a:lstStyle/>
        <a:p>
          <a:endParaRPr lang="pl-PL"/>
        </a:p>
      </dgm:t>
    </dgm:pt>
    <dgm:pt modelId="{4F015176-057C-4E57-AD69-054F13E62AC1}" type="sibTrans" cxnId="{44C6C9DD-8CA1-4679-9B15-567798A59613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shade val="63000"/>
                <a:alpha val="80000"/>
              </a:schemeClr>
            </a:gs>
          </a:gsLst>
        </a:gradFill>
      </dgm:spPr>
      <dgm:t>
        <a:bodyPr/>
        <a:lstStyle/>
        <a:p>
          <a:endParaRPr lang="pl-PL"/>
        </a:p>
      </dgm:t>
    </dgm:pt>
    <dgm:pt modelId="{4A864AAD-0822-4DD1-87F5-8789138EF266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shade val="63000"/>
                <a:alpha val="80000"/>
              </a:schemeClr>
            </a:gs>
          </a:gsLst>
        </a:gradFill>
      </dgm:spPr>
      <dgm:t>
        <a:bodyPr/>
        <a:lstStyle/>
        <a:p>
          <a:r>
            <a:rPr lang="pl-PL" dirty="0"/>
            <a:t>MOŻLIWOŚCI</a:t>
          </a:r>
        </a:p>
      </dgm:t>
    </dgm:pt>
    <dgm:pt modelId="{F8627833-15F0-41FC-B5C4-F3036DF7FCFA}" type="parTrans" cxnId="{F7D2B6AE-F61E-4C95-BF28-382C521E5732}">
      <dgm:prSet/>
      <dgm:spPr/>
      <dgm:t>
        <a:bodyPr/>
        <a:lstStyle/>
        <a:p>
          <a:endParaRPr lang="pl-PL"/>
        </a:p>
      </dgm:t>
    </dgm:pt>
    <dgm:pt modelId="{C91A9A1E-B980-4A63-A13F-9EA769532C83}" type="sibTrans" cxnId="{F7D2B6AE-F61E-4C95-BF28-382C521E5732}">
      <dgm:prSet/>
      <dgm:spPr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shade val="63000"/>
                <a:alpha val="9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8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70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shade val="63000"/>
                <a:alpha val="40000"/>
              </a:schemeClr>
            </a:gs>
          </a:gsLst>
        </a:gradFill>
      </dgm:spPr>
      <dgm:t>
        <a:bodyPr/>
        <a:lstStyle/>
        <a:p>
          <a:endParaRPr lang="pl-PL"/>
        </a:p>
      </dgm:t>
    </dgm:pt>
    <dgm:pt modelId="{E57C6239-EC87-4F25-BDF5-82853B300FCE}" type="pres">
      <dgm:prSet presAssocID="{DF8272C3-7386-419E-9FD9-170C56995FA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88E450-B622-4150-A2B3-CE0AC3596F2B}" type="pres">
      <dgm:prSet presAssocID="{44695E7E-8847-4EB8-8379-30AE0280C67E}" presName="gear1" presStyleLbl="node1" presStyleIdx="0" presStyleCnt="3" custLinFactNeighborX="1048" custLinFactNeighborY="-1683">
        <dgm:presLayoutVars>
          <dgm:chMax val="1"/>
          <dgm:bulletEnabled val="1"/>
        </dgm:presLayoutVars>
      </dgm:prSet>
      <dgm:spPr/>
    </dgm:pt>
    <dgm:pt modelId="{0DC2A1FB-0D3A-4EA3-8B9A-5F5217B6B650}" type="pres">
      <dgm:prSet presAssocID="{44695E7E-8847-4EB8-8379-30AE0280C67E}" presName="gear1srcNode" presStyleLbl="node1" presStyleIdx="0" presStyleCnt="3"/>
      <dgm:spPr/>
    </dgm:pt>
    <dgm:pt modelId="{D08F234B-E5A9-4995-856C-390A0C1A997E}" type="pres">
      <dgm:prSet presAssocID="{44695E7E-8847-4EB8-8379-30AE0280C67E}" presName="gear1dstNode" presStyleLbl="node1" presStyleIdx="0" presStyleCnt="3"/>
      <dgm:spPr/>
    </dgm:pt>
    <dgm:pt modelId="{303315F4-07EE-4AAC-AC1B-93875176858E}" type="pres">
      <dgm:prSet presAssocID="{4A864AAD-0822-4DD1-87F5-8789138EF266}" presName="gear2" presStyleLbl="node1" presStyleIdx="1" presStyleCnt="3">
        <dgm:presLayoutVars>
          <dgm:chMax val="1"/>
          <dgm:bulletEnabled val="1"/>
        </dgm:presLayoutVars>
      </dgm:prSet>
      <dgm:spPr/>
    </dgm:pt>
    <dgm:pt modelId="{FE469E91-6A68-4504-9E97-8E66B807B594}" type="pres">
      <dgm:prSet presAssocID="{4A864AAD-0822-4DD1-87F5-8789138EF266}" presName="gear2srcNode" presStyleLbl="node1" presStyleIdx="1" presStyleCnt="3"/>
      <dgm:spPr/>
    </dgm:pt>
    <dgm:pt modelId="{222B1D6E-B7D7-42F0-B376-400E2073C709}" type="pres">
      <dgm:prSet presAssocID="{4A864AAD-0822-4DD1-87F5-8789138EF266}" presName="gear2dstNode" presStyleLbl="node1" presStyleIdx="1" presStyleCnt="3"/>
      <dgm:spPr/>
    </dgm:pt>
    <dgm:pt modelId="{3A6F9B16-5608-43C8-8E5F-7F2E3ED95F34}" type="pres">
      <dgm:prSet presAssocID="{439CAEAA-32CA-4432-B609-A18E3912D197}" presName="gear3" presStyleLbl="node1" presStyleIdx="2" presStyleCnt="3"/>
      <dgm:spPr/>
    </dgm:pt>
    <dgm:pt modelId="{6B337DB0-6B38-40DB-919B-E33C9FADE501}" type="pres">
      <dgm:prSet presAssocID="{439CAEAA-32CA-4432-B609-A18E3912D19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BFFEBD6-D9B6-4DCD-AAAD-80AF88409253}" type="pres">
      <dgm:prSet presAssocID="{439CAEAA-32CA-4432-B609-A18E3912D197}" presName="gear3srcNode" presStyleLbl="node1" presStyleIdx="2" presStyleCnt="3"/>
      <dgm:spPr/>
    </dgm:pt>
    <dgm:pt modelId="{8E83953A-7651-463A-91E5-C40E1B7B97B9}" type="pres">
      <dgm:prSet presAssocID="{439CAEAA-32CA-4432-B609-A18E3912D197}" presName="gear3dstNode" presStyleLbl="node1" presStyleIdx="2" presStyleCnt="3"/>
      <dgm:spPr/>
    </dgm:pt>
    <dgm:pt modelId="{176048AB-8B97-4398-927E-6A2BD495259A}" type="pres">
      <dgm:prSet presAssocID="{D7493FAC-B938-4B90-A534-F38294D9835A}" presName="connector1" presStyleLbl="sibTrans2D1" presStyleIdx="0" presStyleCnt="3"/>
      <dgm:spPr/>
    </dgm:pt>
    <dgm:pt modelId="{CF3C3905-B89C-48E2-AD1A-1E864829F607}" type="pres">
      <dgm:prSet presAssocID="{C91A9A1E-B980-4A63-A13F-9EA769532C83}" presName="connector2" presStyleLbl="sibTrans2D1" presStyleIdx="1" presStyleCnt="3"/>
      <dgm:spPr/>
    </dgm:pt>
    <dgm:pt modelId="{EDF9D5BD-19AC-4B3E-BB5D-1FDE362319DB}" type="pres">
      <dgm:prSet presAssocID="{4F015176-057C-4E57-AD69-054F13E62AC1}" presName="connector3" presStyleLbl="sibTrans2D1" presStyleIdx="2" presStyleCnt="3"/>
      <dgm:spPr/>
    </dgm:pt>
  </dgm:ptLst>
  <dgm:cxnLst>
    <dgm:cxn modelId="{02B9AE1A-D011-496F-BBDC-7F5184FBCCAE}" type="presOf" srcId="{C91A9A1E-B980-4A63-A13F-9EA769532C83}" destId="{CF3C3905-B89C-48E2-AD1A-1E864829F607}" srcOrd="0" destOrd="0" presId="urn:microsoft.com/office/officeart/2005/8/layout/gear1"/>
    <dgm:cxn modelId="{1D155122-06E2-4F8B-951C-95E93D925DB3}" type="presOf" srcId="{4F015176-057C-4E57-AD69-054F13E62AC1}" destId="{EDF9D5BD-19AC-4B3E-BB5D-1FDE362319DB}" srcOrd="0" destOrd="0" presId="urn:microsoft.com/office/officeart/2005/8/layout/gear1"/>
    <dgm:cxn modelId="{84D60329-05F7-4B89-BF0C-89F2D715CE06}" type="presOf" srcId="{439CAEAA-32CA-4432-B609-A18E3912D197}" destId="{6B337DB0-6B38-40DB-919B-E33C9FADE501}" srcOrd="1" destOrd="0" presId="urn:microsoft.com/office/officeart/2005/8/layout/gear1"/>
    <dgm:cxn modelId="{F4D55534-1A5C-4AF4-84DA-5E705FED0D5F}" type="presOf" srcId="{439CAEAA-32CA-4432-B609-A18E3912D197}" destId="{3A6F9B16-5608-43C8-8E5F-7F2E3ED95F34}" srcOrd="0" destOrd="0" presId="urn:microsoft.com/office/officeart/2005/8/layout/gear1"/>
    <dgm:cxn modelId="{AC458F38-1189-4F1D-A31C-5C97160F1293}" srcId="{DF8272C3-7386-419E-9FD9-170C56995FA1}" destId="{44695E7E-8847-4EB8-8379-30AE0280C67E}" srcOrd="0" destOrd="0" parTransId="{B7AFA27C-40A6-49C7-8432-A630F93D5E74}" sibTransId="{D7493FAC-B938-4B90-A534-F38294D9835A}"/>
    <dgm:cxn modelId="{AFE88E5D-AFB1-46E5-9A47-1CDF3CA618B2}" type="presOf" srcId="{DF8272C3-7386-419E-9FD9-170C56995FA1}" destId="{E57C6239-EC87-4F25-BDF5-82853B300FCE}" srcOrd="0" destOrd="0" presId="urn:microsoft.com/office/officeart/2005/8/layout/gear1"/>
    <dgm:cxn modelId="{A1597D5E-8861-4569-A378-6C9C55C86E59}" type="presOf" srcId="{44695E7E-8847-4EB8-8379-30AE0280C67E}" destId="{2A88E450-B622-4150-A2B3-CE0AC3596F2B}" srcOrd="0" destOrd="0" presId="urn:microsoft.com/office/officeart/2005/8/layout/gear1"/>
    <dgm:cxn modelId="{66AC4570-EAF7-408F-9DD0-5CE73E557FE5}" type="presOf" srcId="{439CAEAA-32CA-4432-B609-A18E3912D197}" destId="{8E83953A-7651-463A-91E5-C40E1B7B97B9}" srcOrd="3" destOrd="0" presId="urn:microsoft.com/office/officeart/2005/8/layout/gear1"/>
    <dgm:cxn modelId="{A3061856-827C-4BB4-92AD-B0E4AABE52E6}" type="presOf" srcId="{D7493FAC-B938-4B90-A534-F38294D9835A}" destId="{176048AB-8B97-4398-927E-6A2BD495259A}" srcOrd="0" destOrd="0" presId="urn:microsoft.com/office/officeart/2005/8/layout/gear1"/>
    <dgm:cxn modelId="{F32D7099-88B2-4DFA-B1C7-D7CD2EAC4106}" type="presOf" srcId="{4A864AAD-0822-4DD1-87F5-8789138EF266}" destId="{303315F4-07EE-4AAC-AC1B-93875176858E}" srcOrd="0" destOrd="0" presId="urn:microsoft.com/office/officeart/2005/8/layout/gear1"/>
    <dgm:cxn modelId="{F7D2B6AE-F61E-4C95-BF28-382C521E5732}" srcId="{DF8272C3-7386-419E-9FD9-170C56995FA1}" destId="{4A864AAD-0822-4DD1-87F5-8789138EF266}" srcOrd="1" destOrd="0" parTransId="{F8627833-15F0-41FC-B5C4-F3036DF7FCFA}" sibTransId="{C91A9A1E-B980-4A63-A13F-9EA769532C83}"/>
    <dgm:cxn modelId="{55B81EB7-EBE9-478B-972A-3A1DF3BC82CC}" type="presOf" srcId="{44695E7E-8847-4EB8-8379-30AE0280C67E}" destId="{D08F234B-E5A9-4995-856C-390A0C1A997E}" srcOrd="2" destOrd="0" presId="urn:microsoft.com/office/officeart/2005/8/layout/gear1"/>
    <dgm:cxn modelId="{996EADCA-3ADD-4618-B576-6598134FEF9B}" type="presOf" srcId="{439CAEAA-32CA-4432-B609-A18E3912D197}" destId="{ABFFEBD6-D9B6-4DCD-AAAD-80AF88409253}" srcOrd="2" destOrd="0" presId="urn:microsoft.com/office/officeart/2005/8/layout/gear1"/>
    <dgm:cxn modelId="{C11CD4DC-D3CB-45ED-83DF-CBA802DA1284}" type="presOf" srcId="{4A864AAD-0822-4DD1-87F5-8789138EF266}" destId="{222B1D6E-B7D7-42F0-B376-400E2073C709}" srcOrd="2" destOrd="0" presId="urn:microsoft.com/office/officeart/2005/8/layout/gear1"/>
    <dgm:cxn modelId="{44C6C9DD-8CA1-4679-9B15-567798A59613}" srcId="{DF8272C3-7386-419E-9FD9-170C56995FA1}" destId="{439CAEAA-32CA-4432-B609-A18E3912D197}" srcOrd="2" destOrd="0" parTransId="{B6E924CF-2ADC-4281-8BA3-CA59908CC0E0}" sibTransId="{4F015176-057C-4E57-AD69-054F13E62AC1}"/>
    <dgm:cxn modelId="{02340BE0-77F3-4561-9E1D-76A118E2973C}" type="presOf" srcId="{44695E7E-8847-4EB8-8379-30AE0280C67E}" destId="{0DC2A1FB-0D3A-4EA3-8B9A-5F5217B6B650}" srcOrd="1" destOrd="0" presId="urn:microsoft.com/office/officeart/2005/8/layout/gear1"/>
    <dgm:cxn modelId="{74A0A0E9-20E8-4DC1-AEEC-33CEF6EF34EE}" type="presOf" srcId="{4A864AAD-0822-4DD1-87F5-8789138EF266}" destId="{FE469E91-6A68-4504-9E97-8E66B807B594}" srcOrd="1" destOrd="0" presId="urn:microsoft.com/office/officeart/2005/8/layout/gear1"/>
    <dgm:cxn modelId="{26ADF24C-2E3C-4162-9248-CFCBB0007795}" type="presParOf" srcId="{E57C6239-EC87-4F25-BDF5-82853B300FCE}" destId="{2A88E450-B622-4150-A2B3-CE0AC3596F2B}" srcOrd="0" destOrd="0" presId="urn:microsoft.com/office/officeart/2005/8/layout/gear1"/>
    <dgm:cxn modelId="{3BABAE8B-E43C-492D-AF84-292EAD435201}" type="presParOf" srcId="{E57C6239-EC87-4F25-BDF5-82853B300FCE}" destId="{0DC2A1FB-0D3A-4EA3-8B9A-5F5217B6B650}" srcOrd="1" destOrd="0" presId="urn:microsoft.com/office/officeart/2005/8/layout/gear1"/>
    <dgm:cxn modelId="{4E462D64-A46B-4D35-8FBB-0DB9ADEA25A9}" type="presParOf" srcId="{E57C6239-EC87-4F25-BDF5-82853B300FCE}" destId="{D08F234B-E5A9-4995-856C-390A0C1A997E}" srcOrd="2" destOrd="0" presId="urn:microsoft.com/office/officeart/2005/8/layout/gear1"/>
    <dgm:cxn modelId="{7DE9B36A-789A-43BA-B89F-3D3CFF923A97}" type="presParOf" srcId="{E57C6239-EC87-4F25-BDF5-82853B300FCE}" destId="{303315F4-07EE-4AAC-AC1B-93875176858E}" srcOrd="3" destOrd="0" presId="urn:microsoft.com/office/officeart/2005/8/layout/gear1"/>
    <dgm:cxn modelId="{DF2B4E70-6CD7-4266-90DE-F85189098202}" type="presParOf" srcId="{E57C6239-EC87-4F25-BDF5-82853B300FCE}" destId="{FE469E91-6A68-4504-9E97-8E66B807B594}" srcOrd="4" destOrd="0" presId="urn:microsoft.com/office/officeart/2005/8/layout/gear1"/>
    <dgm:cxn modelId="{5B8C9B50-FAB7-4504-A05C-C87AC2BA6396}" type="presParOf" srcId="{E57C6239-EC87-4F25-BDF5-82853B300FCE}" destId="{222B1D6E-B7D7-42F0-B376-400E2073C709}" srcOrd="5" destOrd="0" presId="urn:microsoft.com/office/officeart/2005/8/layout/gear1"/>
    <dgm:cxn modelId="{F3EB1867-9793-4316-ACD1-71A9B5575020}" type="presParOf" srcId="{E57C6239-EC87-4F25-BDF5-82853B300FCE}" destId="{3A6F9B16-5608-43C8-8E5F-7F2E3ED95F34}" srcOrd="6" destOrd="0" presId="urn:microsoft.com/office/officeart/2005/8/layout/gear1"/>
    <dgm:cxn modelId="{912FE282-EE7D-42B7-85C8-52F72DF8E8FB}" type="presParOf" srcId="{E57C6239-EC87-4F25-BDF5-82853B300FCE}" destId="{6B337DB0-6B38-40DB-919B-E33C9FADE501}" srcOrd="7" destOrd="0" presId="urn:microsoft.com/office/officeart/2005/8/layout/gear1"/>
    <dgm:cxn modelId="{62CD0691-00C6-480A-B8F4-E30BFCA00A60}" type="presParOf" srcId="{E57C6239-EC87-4F25-BDF5-82853B300FCE}" destId="{ABFFEBD6-D9B6-4DCD-AAAD-80AF88409253}" srcOrd="8" destOrd="0" presId="urn:microsoft.com/office/officeart/2005/8/layout/gear1"/>
    <dgm:cxn modelId="{E7537DFF-469A-4F63-9CBE-133DAE047508}" type="presParOf" srcId="{E57C6239-EC87-4F25-BDF5-82853B300FCE}" destId="{8E83953A-7651-463A-91E5-C40E1B7B97B9}" srcOrd="9" destOrd="0" presId="urn:microsoft.com/office/officeart/2005/8/layout/gear1"/>
    <dgm:cxn modelId="{CE46EE05-0E88-4DB6-85F9-3FFB46547E7B}" type="presParOf" srcId="{E57C6239-EC87-4F25-BDF5-82853B300FCE}" destId="{176048AB-8B97-4398-927E-6A2BD495259A}" srcOrd="10" destOrd="0" presId="urn:microsoft.com/office/officeart/2005/8/layout/gear1"/>
    <dgm:cxn modelId="{D2442A08-33E8-4E1E-B79C-E57675C52A46}" type="presParOf" srcId="{E57C6239-EC87-4F25-BDF5-82853B300FCE}" destId="{CF3C3905-B89C-48E2-AD1A-1E864829F607}" srcOrd="11" destOrd="0" presId="urn:microsoft.com/office/officeart/2005/8/layout/gear1"/>
    <dgm:cxn modelId="{39C0CB3E-2F8E-48E9-9DE0-CBBA3BB1E759}" type="presParOf" srcId="{E57C6239-EC87-4F25-BDF5-82853B300FCE}" destId="{EDF9D5BD-19AC-4B3E-BB5D-1FDE362319D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22A7A5-5CD3-4C01-882E-7FA7578568A2}" type="doc">
      <dgm:prSet loTypeId="urn:microsoft.com/office/officeart/2005/8/layout/target3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l-PL"/>
        </a:p>
      </dgm:t>
    </dgm:pt>
    <dgm:pt modelId="{1AFC50D5-24AE-4D17-B2C6-3FCA184E276E}">
      <dgm:prSet phldrT="[Tekst]"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URZĄDZEŃ WYTWARZAJĄCYCH ENERGIĘ</a:t>
          </a:r>
        </a:p>
      </dgm:t>
    </dgm:pt>
    <dgm:pt modelId="{7B8FC931-8187-4D9C-B570-D8DC6C82029E}" type="parTrans" cxnId="{F0C33615-B1FD-401C-B933-130A3D03E0E7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15D2BE-3703-483B-98A4-F07901B60D60}" type="sibTrans" cxnId="{F0C33615-B1FD-401C-B933-130A3D03E0E7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BA5E41-95E9-4CA2-B99F-326BBC40AFDF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POJAZDÓW</a:t>
          </a:r>
        </a:p>
      </dgm:t>
    </dgm:pt>
    <dgm:pt modelId="{1D4C7B99-1745-4F41-90E9-5351C6D384C5}" type="parTrans" cxnId="{E2A8DE39-6F5B-4EF1-85D7-9A2B4B3AC3D5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DB6656-406A-4CDD-A854-3D6C59A62464}" type="sibTrans" cxnId="{E2A8DE39-6F5B-4EF1-85D7-9A2B4B3AC3D5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F3CD48-156D-4093-B013-415FBB78D642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0" u="none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SYSTEMÓW TRANSPORTOWYCH</a:t>
          </a:r>
        </a:p>
      </dgm:t>
    </dgm:pt>
    <dgm:pt modelId="{6424A57A-864C-4197-8572-C9C21A395F60}" type="parTrans" cxnId="{1786223F-8414-4904-9FE9-C207524D1F75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8D567E-D8BA-4EB5-8FA7-C7A72481DEE1}" type="sibTrans" cxnId="{1786223F-8414-4904-9FE9-C207524D1F75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4920BA-628A-461D-8A2B-74A642ADD23D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OBIEKTÓW (BUDOWLANYCH)</a:t>
          </a:r>
        </a:p>
      </dgm:t>
    </dgm:pt>
    <dgm:pt modelId="{50B424E8-2882-41F8-B6A8-2A42FD44D305}" type="parTrans" cxnId="{01874D3B-D15B-4A7E-8123-1AA92662659E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165EEE-3CD1-4332-A0A5-C50E22866865}" type="sibTrans" cxnId="{01874D3B-D15B-4A7E-8123-1AA92662659E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2238A6-4232-412B-9AD2-CE9FD8734727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STRUKTUR OSADNICZYCH</a:t>
          </a:r>
        </a:p>
      </dgm:t>
    </dgm:pt>
    <dgm:pt modelId="{86D3BDDC-01F2-4997-92D7-7AA0A6F5EB68}" type="parTrans" cxnId="{B4F82D30-31F0-462F-BCC1-F834F1FA2719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60F9DD-C59E-4E61-B8AD-C36093ECF043}" type="sibTrans" cxnId="{B4F82D30-31F0-462F-BCC1-F834F1FA2719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7E4BFB-A96B-4619-A594-E5F0A7D8C84A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0" u="none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URZĄDZEŃ PRZESYŁĄJĄCYCH ENERGIĘ</a:t>
          </a:r>
        </a:p>
      </dgm:t>
    </dgm:pt>
    <dgm:pt modelId="{9B3FA293-4328-474D-9BB3-6AC6B831E34D}" type="parTrans" cxnId="{F029D149-8D11-45DA-A1AE-1D7DA68F314C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81125B-C0A9-4D66-8D95-05E10E629458}" type="sibTrans" cxnId="{F029D149-8D11-45DA-A1AE-1D7DA68F314C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74EB80-05E6-44BF-B8AD-DAAD4D1366E3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pl-PL" sz="2000" b="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URZĄDZEŃ ZUŻYWAJĄCYCH ENERGIĘ</a:t>
          </a:r>
        </a:p>
      </dgm:t>
    </dgm:pt>
    <dgm:pt modelId="{471445C1-281A-4043-9765-9CE66C79C39C}" type="parTrans" cxnId="{D05D9A3F-6773-42C1-ABBC-6275C2B645CB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BE7737-4746-4434-A635-985562BF7058}" type="sibTrans" cxnId="{D05D9A3F-6773-42C1-ABBC-6275C2B645CB}">
      <dgm:prSet/>
      <dgm:spPr/>
      <dgm:t>
        <a:bodyPr/>
        <a:lstStyle/>
        <a:p>
          <a:pPr algn="l"/>
          <a:endParaRPr lang="pl-PL" sz="2000" b="0" u="none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C98B9-A5EF-41E3-A1E1-0941FD371EFF}" type="pres">
      <dgm:prSet presAssocID="{2722A7A5-5CD3-4C01-882E-7FA7578568A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AEA5978A-C097-441A-A1C7-EC21642F85A2}" type="pres">
      <dgm:prSet presAssocID="{1B2238A6-4232-412B-9AD2-CE9FD8734727}" presName="circle1" presStyleLbl="node1" presStyleIdx="0" presStyleCnt="7"/>
      <dgm:spPr/>
    </dgm:pt>
    <dgm:pt modelId="{97C55C0B-7EC5-42A8-8ACA-EECABAEEDC46}" type="pres">
      <dgm:prSet presAssocID="{1B2238A6-4232-412B-9AD2-CE9FD8734727}" presName="space" presStyleCnt="0"/>
      <dgm:spPr/>
    </dgm:pt>
    <dgm:pt modelId="{9570DEB5-2591-4EF8-A630-34A9AC698783}" type="pres">
      <dgm:prSet presAssocID="{1B2238A6-4232-412B-9AD2-CE9FD8734727}" presName="rect1" presStyleLbl="alignAcc1" presStyleIdx="0" presStyleCnt="7"/>
      <dgm:spPr/>
    </dgm:pt>
    <dgm:pt modelId="{A432940D-BFE5-4944-A47B-6378970ED738}" type="pres">
      <dgm:prSet presAssocID="{BDF3CD48-156D-4093-B013-415FBB78D642}" presName="vertSpace2" presStyleLbl="node1" presStyleIdx="0" presStyleCnt="7"/>
      <dgm:spPr/>
    </dgm:pt>
    <dgm:pt modelId="{DBE5387E-7D9C-48D2-B3F4-B56B4A62F003}" type="pres">
      <dgm:prSet presAssocID="{BDF3CD48-156D-4093-B013-415FBB78D642}" presName="circle2" presStyleLbl="node1" presStyleIdx="1" presStyleCnt="7"/>
      <dgm:spPr/>
    </dgm:pt>
    <dgm:pt modelId="{C6ABA11C-C09E-4BE9-B9C3-F266F0C1EF56}" type="pres">
      <dgm:prSet presAssocID="{BDF3CD48-156D-4093-B013-415FBB78D642}" presName="rect2" presStyleLbl="alignAcc1" presStyleIdx="1" presStyleCnt="7"/>
      <dgm:spPr/>
    </dgm:pt>
    <dgm:pt modelId="{21717FF7-9A12-45C9-92C9-7598E83404C3}" type="pres">
      <dgm:prSet presAssocID="{E9BA5E41-95E9-4CA2-B99F-326BBC40AFDF}" presName="vertSpace3" presStyleLbl="node1" presStyleIdx="1" presStyleCnt="7"/>
      <dgm:spPr/>
    </dgm:pt>
    <dgm:pt modelId="{F44D1581-8F69-4993-91C1-D3F7BC66F23D}" type="pres">
      <dgm:prSet presAssocID="{E9BA5E41-95E9-4CA2-B99F-326BBC40AFDF}" presName="circle3" presStyleLbl="node1" presStyleIdx="2" presStyleCnt="7"/>
      <dgm:spPr/>
    </dgm:pt>
    <dgm:pt modelId="{99DBEF6A-AF46-4037-B5D6-D3ECD844410C}" type="pres">
      <dgm:prSet presAssocID="{E9BA5E41-95E9-4CA2-B99F-326BBC40AFDF}" presName="rect3" presStyleLbl="alignAcc1" presStyleIdx="2" presStyleCnt="7"/>
      <dgm:spPr/>
    </dgm:pt>
    <dgm:pt modelId="{FAB61FAB-250D-48D1-A2D4-FC9CEB7FCB66}" type="pres">
      <dgm:prSet presAssocID="{BB4920BA-628A-461D-8A2B-74A642ADD23D}" presName="vertSpace4" presStyleLbl="node1" presStyleIdx="2" presStyleCnt="7"/>
      <dgm:spPr/>
    </dgm:pt>
    <dgm:pt modelId="{9ECF7802-6879-4AA6-B39C-BB44D41B8C1E}" type="pres">
      <dgm:prSet presAssocID="{BB4920BA-628A-461D-8A2B-74A642ADD23D}" presName="circle4" presStyleLbl="node1" presStyleIdx="3" presStyleCnt="7"/>
      <dgm:spPr/>
    </dgm:pt>
    <dgm:pt modelId="{6D265D72-8F4F-4A72-B163-DE47100DCFAC}" type="pres">
      <dgm:prSet presAssocID="{BB4920BA-628A-461D-8A2B-74A642ADD23D}" presName="rect4" presStyleLbl="alignAcc1" presStyleIdx="3" presStyleCnt="7"/>
      <dgm:spPr/>
    </dgm:pt>
    <dgm:pt modelId="{F0932D0E-86C6-406E-B7C4-320D5E44D002}" type="pres">
      <dgm:prSet presAssocID="{437E4BFB-A96B-4619-A594-E5F0A7D8C84A}" presName="vertSpace5" presStyleLbl="node1" presStyleIdx="3" presStyleCnt="7"/>
      <dgm:spPr/>
    </dgm:pt>
    <dgm:pt modelId="{CC0D9373-E034-4947-9CBE-931B6DC7B6C7}" type="pres">
      <dgm:prSet presAssocID="{437E4BFB-A96B-4619-A594-E5F0A7D8C84A}" presName="circle5" presStyleLbl="node1" presStyleIdx="4" presStyleCnt="7"/>
      <dgm:spPr/>
    </dgm:pt>
    <dgm:pt modelId="{A529A9CF-A9AE-4023-895F-D2245C54A9D9}" type="pres">
      <dgm:prSet presAssocID="{437E4BFB-A96B-4619-A594-E5F0A7D8C84A}" presName="rect5" presStyleLbl="alignAcc1" presStyleIdx="4" presStyleCnt="7"/>
      <dgm:spPr/>
    </dgm:pt>
    <dgm:pt modelId="{F958C573-314F-44D0-BB32-DF63A7296C93}" type="pres">
      <dgm:prSet presAssocID="{3F74EB80-05E6-44BF-B8AD-DAAD4D1366E3}" presName="vertSpace6" presStyleLbl="node1" presStyleIdx="4" presStyleCnt="7"/>
      <dgm:spPr/>
    </dgm:pt>
    <dgm:pt modelId="{53796F10-C57C-4837-9445-DA2D6A7FDB6D}" type="pres">
      <dgm:prSet presAssocID="{3F74EB80-05E6-44BF-B8AD-DAAD4D1366E3}" presName="circle6" presStyleLbl="node1" presStyleIdx="5" presStyleCnt="7"/>
      <dgm:spPr/>
    </dgm:pt>
    <dgm:pt modelId="{EE8DB169-6AC3-46C7-A4DC-D27D39B6BB5F}" type="pres">
      <dgm:prSet presAssocID="{3F74EB80-05E6-44BF-B8AD-DAAD4D1366E3}" presName="rect6" presStyleLbl="alignAcc1" presStyleIdx="5" presStyleCnt="7"/>
      <dgm:spPr/>
    </dgm:pt>
    <dgm:pt modelId="{5F219D17-3214-4100-AB9E-43FDF0DE65EE}" type="pres">
      <dgm:prSet presAssocID="{1AFC50D5-24AE-4D17-B2C6-3FCA184E276E}" presName="vertSpace7" presStyleLbl="node1" presStyleIdx="5" presStyleCnt="7"/>
      <dgm:spPr/>
    </dgm:pt>
    <dgm:pt modelId="{8F6B8179-557B-401A-B44E-84DD9F061C7F}" type="pres">
      <dgm:prSet presAssocID="{1AFC50D5-24AE-4D17-B2C6-3FCA184E276E}" presName="circle7" presStyleLbl="node1" presStyleIdx="6" presStyleCnt="7"/>
      <dgm:spPr/>
    </dgm:pt>
    <dgm:pt modelId="{90F385EE-7C20-427C-B53C-331B31110737}" type="pres">
      <dgm:prSet presAssocID="{1AFC50D5-24AE-4D17-B2C6-3FCA184E276E}" presName="rect7" presStyleLbl="alignAcc1" presStyleIdx="6" presStyleCnt="7"/>
      <dgm:spPr/>
    </dgm:pt>
    <dgm:pt modelId="{FD951345-4705-4B34-93BB-671FB4DEEA9B}" type="pres">
      <dgm:prSet presAssocID="{1B2238A6-4232-412B-9AD2-CE9FD8734727}" presName="rect1ParTxNoCh" presStyleLbl="alignAcc1" presStyleIdx="6" presStyleCnt="7">
        <dgm:presLayoutVars>
          <dgm:chMax val="1"/>
          <dgm:bulletEnabled val="1"/>
        </dgm:presLayoutVars>
      </dgm:prSet>
      <dgm:spPr/>
    </dgm:pt>
    <dgm:pt modelId="{D6142227-21DE-4B1C-B6DA-6738BC95FDB8}" type="pres">
      <dgm:prSet presAssocID="{BDF3CD48-156D-4093-B013-415FBB78D642}" presName="rect2ParTxNoCh" presStyleLbl="alignAcc1" presStyleIdx="6" presStyleCnt="7">
        <dgm:presLayoutVars>
          <dgm:chMax val="1"/>
          <dgm:bulletEnabled val="1"/>
        </dgm:presLayoutVars>
      </dgm:prSet>
      <dgm:spPr/>
    </dgm:pt>
    <dgm:pt modelId="{4BE94B43-4EFD-4B22-A550-AE2C71D86633}" type="pres">
      <dgm:prSet presAssocID="{E9BA5E41-95E9-4CA2-B99F-326BBC40AFDF}" presName="rect3ParTxNoCh" presStyleLbl="alignAcc1" presStyleIdx="6" presStyleCnt="7">
        <dgm:presLayoutVars>
          <dgm:chMax val="1"/>
          <dgm:bulletEnabled val="1"/>
        </dgm:presLayoutVars>
      </dgm:prSet>
      <dgm:spPr/>
    </dgm:pt>
    <dgm:pt modelId="{11BC6F39-66BC-478E-8A00-6FC4E9763085}" type="pres">
      <dgm:prSet presAssocID="{BB4920BA-628A-461D-8A2B-74A642ADD23D}" presName="rect4ParTxNoCh" presStyleLbl="alignAcc1" presStyleIdx="6" presStyleCnt="7">
        <dgm:presLayoutVars>
          <dgm:chMax val="1"/>
          <dgm:bulletEnabled val="1"/>
        </dgm:presLayoutVars>
      </dgm:prSet>
      <dgm:spPr/>
    </dgm:pt>
    <dgm:pt modelId="{5F4E67B7-5291-4E2D-865A-27C93A69909F}" type="pres">
      <dgm:prSet presAssocID="{437E4BFB-A96B-4619-A594-E5F0A7D8C84A}" presName="rect5ParTxNoCh" presStyleLbl="alignAcc1" presStyleIdx="6" presStyleCnt="7">
        <dgm:presLayoutVars>
          <dgm:chMax val="1"/>
          <dgm:bulletEnabled val="1"/>
        </dgm:presLayoutVars>
      </dgm:prSet>
      <dgm:spPr/>
    </dgm:pt>
    <dgm:pt modelId="{64972A94-08A2-4CF3-8652-607729696D27}" type="pres">
      <dgm:prSet presAssocID="{3F74EB80-05E6-44BF-B8AD-DAAD4D1366E3}" presName="rect6ParTxNoCh" presStyleLbl="alignAcc1" presStyleIdx="6" presStyleCnt="7">
        <dgm:presLayoutVars>
          <dgm:chMax val="1"/>
          <dgm:bulletEnabled val="1"/>
        </dgm:presLayoutVars>
      </dgm:prSet>
      <dgm:spPr/>
    </dgm:pt>
    <dgm:pt modelId="{23706B88-BEDB-460D-93DE-E7D6B1786304}" type="pres">
      <dgm:prSet presAssocID="{1AFC50D5-24AE-4D17-B2C6-3FCA184E276E}" presName="rect7ParTxNoCh" presStyleLbl="alignAcc1" presStyleIdx="6" presStyleCnt="7">
        <dgm:presLayoutVars>
          <dgm:chMax val="1"/>
          <dgm:bulletEnabled val="1"/>
        </dgm:presLayoutVars>
      </dgm:prSet>
      <dgm:spPr/>
    </dgm:pt>
  </dgm:ptLst>
  <dgm:cxnLst>
    <dgm:cxn modelId="{F0C33615-B1FD-401C-B933-130A3D03E0E7}" srcId="{2722A7A5-5CD3-4C01-882E-7FA7578568A2}" destId="{1AFC50D5-24AE-4D17-B2C6-3FCA184E276E}" srcOrd="6" destOrd="0" parTransId="{7B8FC931-8187-4D9C-B570-D8DC6C82029E}" sibTransId="{D815D2BE-3703-483B-98A4-F07901B60D60}"/>
    <dgm:cxn modelId="{2AB77C19-CF59-47C0-8555-A27F27BED08A}" type="presOf" srcId="{E9BA5E41-95E9-4CA2-B99F-326BBC40AFDF}" destId="{99DBEF6A-AF46-4037-B5D6-D3ECD844410C}" srcOrd="0" destOrd="0" presId="urn:microsoft.com/office/officeart/2005/8/layout/target3"/>
    <dgm:cxn modelId="{1C32E01D-1458-41B2-A20F-82B763EF7EAA}" type="presOf" srcId="{3F74EB80-05E6-44BF-B8AD-DAAD4D1366E3}" destId="{EE8DB169-6AC3-46C7-A4DC-D27D39B6BB5F}" srcOrd="0" destOrd="0" presId="urn:microsoft.com/office/officeart/2005/8/layout/target3"/>
    <dgm:cxn modelId="{B4F82D30-31F0-462F-BCC1-F834F1FA2719}" srcId="{2722A7A5-5CD3-4C01-882E-7FA7578568A2}" destId="{1B2238A6-4232-412B-9AD2-CE9FD8734727}" srcOrd="0" destOrd="0" parTransId="{86D3BDDC-01F2-4997-92D7-7AA0A6F5EB68}" sibTransId="{6F60F9DD-C59E-4E61-B8AD-C36093ECF043}"/>
    <dgm:cxn modelId="{E2A8DE39-6F5B-4EF1-85D7-9A2B4B3AC3D5}" srcId="{2722A7A5-5CD3-4C01-882E-7FA7578568A2}" destId="{E9BA5E41-95E9-4CA2-B99F-326BBC40AFDF}" srcOrd="2" destOrd="0" parTransId="{1D4C7B99-1745-4F41-90E9-5351C6D384C5}" sibTransId="{64DB6656-406A-4CDD-A854-3D6C59A62464}"/>
    <dgm:cxn modelId="{01874D3B-D15B-4A7E-8123-1AA92662659E}" srcId="{2722A7A5-5CD3-4C01-882E-7FA7578568A2}" destId="{BB4920BA-628A-461D-8A2B-74A642ADD23D}" srcOrd="3" destOrd="0" parTransId="{50B424E8-2882-41F8-B6A8-2A42FD44D305}" sibTransId="{B0165EEE-3CD1-4332-A0A5-C50E22866865}"/>
    <dgm:cxn modelId="{1786223F-8414-4904-9FE9-C207524D1F75}" srcId="{2722A7A5-5CD3-4C01-882E-7FA7578568A2}" destId="{BDF3CD48-156D-4093-B013-415FBB78D642}" srcOrd="1" destOrd="0" parTransId="{6424A57A-864C-4197-8572-C9C21A395F60}" sibTransId="{D48D567E-D8BA-4EB5-8FA7-C7A72481DEE1}"/>
    <dgm:cxn modelId="{D05D9A3F-6773-42C1-ABBC-6275C2B645CB}" srcId="{2722A7A5-5CD3-4C01-882E-7FA7578568A2}" destId="{3F74EB80-05E6-44BF-B8AD-DAAD4D1366E3}" srcOrd="5" destOrd="0" parTransId="{471445C1-281A-4043-9765-9CE66C79C39C}" sibTransId="{11BE7737-4746-4434-A635-985562BF7058}"/>
    <dgm:cxn modelId="{A9337D64-172D-4399-83CC-87A1342B9E5A}" type="presOf" srcId="{BB4920BA-628A-461D-8A2B-74A642ADD23D}" destId="{6D265D72-8F4F-4A72-B163-DE47100DCFAC}" srcOrd="0" destOrd="0" presId="urn:microsoft.com/office/officeart/2005/8/layout/target3"/>
    <dgm:cxn modelId="{431FAB45-9C62-474A-A0A2-725203C632B3}" type="presOf" srcId="{1B2238A6-4232-412B-9AD2-CE9FD8734727}" destId="{9570DEB5-2591-4EF8-A630-34A9AC698783}" srcOrd="0" destOrd="0" presId="urn:microsoft.com/office/officeart/2005/8/layout/target3"/>
    <dgm:cxn modelId="{D0A85C46-FA49-43B0-B69B-FC0EDC144A44}" type="presOf" srcId="{1B2238A6-4232-412B-9AD2-CE9FD8734727}" destId="{FD951345-4705-4B34-93BB-671FB4DEEA9B}" srcOrd="1" destOrd="0" presId="urn:microsoft.com/office/officeart/2005/8/layout/target3"/>
    <dgm:cxn modelId="{F029D149-8D11-45DA-A1AE-1D7DA68F314C}" srcId="{2722A7A5-5CD3-4C01-882E-7FA7578568A2}" destId="{437E4BFB-A96B-4619-A594-E5F0A7D8C84A}" srcOrd="4" destOrd="0" parTransId="{9B3FA293-4328-474D-9BB3-6AC6B831E34D}" sibTransId="{DA81125B-C0A9-4D66-8D95-05E10E629458}"/>
    <dgm:cxn modelId="{A786B34F-2952-4C0F-B142-8F604A4B0621}" type="presOf" srcId="{BDF3CD48-156D-4093-B013-415FBB78D642}" destId="{D6142227-21DE-4B1C-B6DA-6738BC95FDB8}" srcOrd="1" destOrd="0" presId="urn:microsoft.com/office/officeart/2005/8/layout/target3"/>
    <dgm:cxn modelId="{E2846877-7D10-45C2-95B8-89E7BB6AF2C6}" type="presOf" srcId="{437E4BFB-A96B-4619-A594-E5F0A7D8C84A}" destId="{5F4E67B7-5291-4E2D-865A-27C93A69909F}" srcOrd="1" destOrd="0" presId="urn:microsoft.com/office/officeart/2005/8/layout/target3"/>
    <dgm:cxn modelId="{8BB00282-38EB-4931-AC78-F3A163D7EB4C}" type="presOf" srcId="{1AFC50D5-24AE-4D17-B2C6-3FCA184E276E}" destId="{23706B88-BEDB-460D-93DE-E7D6B1786304}" srcOrd="1" destOrd="0" presId="urn:microsoft.com/office/officeart/2005/8/layout/target3"/>
    <dgm:cxn modelId="{7FE67489-29EF-4D06-B346-31B6D1899B53}" type="presOf" srcId="{3F74EB80-05E6-44BF-B8AD-DAAD4D1366E3}" destId="{64972A94-08A2-4CF3-8652-607729696D27}" srcOrd="1" destOrd="0" presId="urn:microsoft.com/office/officeart/2005/8/layout/target3"/>
    <dgm:cxn modelId="{2E340190-52A5-4BB4-B44D-A4CF0B9154FB}" type="presOf" srcId="{BDF3CD48-156D-4093-B013-415FBB78D642}" destId="{C6ABA11C-C09E-4BE9-B9C3-F266F0C1EF56}" srcOrd="0" destOrd="0" presId="urn:microsoft.com/office/officeart/2005/8/layout/target3"/>
    <dgm:cxn modelId="{01B6E1BF-ABEC-4564-8DCD-F96CF025E457}" type="presOf" srcId="{E9BA5E41-95E9-4CA2-B99F-326BBC40AFDF}" destId="{4BE94B43-4EFD-4B22-A550-AE2C71D86633}" srcOrd="1" destOrd="0" presId="urn:microsoft.com/office/officeart/2005/8/layout/target3"/>
    <dgm:cxn modelId="{0BB81CC9-2CB1-4A3A-9664-5276E3319483}" type="presOf" srcId="{BB4920BA-628A-461D-8A2B-74A642ADD23D}" destId="{11BC6F39-66BC-478E-8A00-6FC4E9763085}" srcOrd="1" destOrd="0" presId="urn:microsoft.com/office/officeart/2005/8/layout/target3"/>
    <dgm:cxn modelId="{46841FD4-1F80-458F-AFBB-67F89BA084FA}" type="presOf" srcId="{1AFC50D5-24AE-4D17-B2C6-3FCA184E276E}" destId="{90F385EE-7C20-427C-B53C-331B31110737}" srcOrd="0" destOrd="0" presId="urn:microsoft.com/office/officeart/2005/8/layout/target3"/>
    <dgm:cxn modelId="{54384CE1-EE2D-4450-B789-48D8B1476C2A}" type="presOf" srcId="{2722A7A5-5CD3-4C01-882E-7FA7578568A2}" destId="{F37C98B9-A5EF-41E3-A1E1-0941FD371EFF}" srcOrd="0" destOrd="0" presId="urn:microsoft.com/office/officeart/2005/8/layout/target3"/>
    <dgm:cxn modelId="{004857E9-6C8A-4AD8-B553-0B494B5FA519}" type="presOf" srcId="{437E4BFB-A96B-4619-A594-E5F0A7D8C84A}" destId="{A529A9CF-A9AE-4023-895F-D2245C54A9D9}" srcOrd="0" destOrd="0" presId="urn:microsoft.com/office/officeart/2005/8/layout/target3"/>
    <dgm:cxn modelId="{9B9C13FD-1AD0-484F-9ED1-4CC06DABADC3}" type="presParOf" srcId="{F37C98B9-A5EF-41E3-A1E1-0941FD371EFF}" destId="{AEA5978A-C097-441A-A1C7-EC21642F85A2}" srcOrd="0" destOrd="0" presId="urn:microsoft.com/office/officeart/2005/8/layout/target3"/>
    <dgm:cxn modelId="{9E14607B-5B1C-4C17-B904-C1376ED526D8}" type="presParOf" srcId="{F37C98B9-A5EF-41E3-A1E1-0941FD371EFF}" destId="{97C55C0B-7EC5-42A8-8ACA-EECABAEEDC46}" srcOrd="1" destOrd="0" presId="urn:microsoft.com/office/officeart/2005/8/layout/target3"/>
    <dgm:cxn modelId="{6FD4472B-F4C3-45D5-9F7A-F7BAA5319ECB}" type="presParOf" srcId="{F37C98B9-A5EF-41E3-A1E1-0941FD371EFF}" destId="{9570DEB5-2591-4EF8-A630-34A9AC698783}" srcOrd="2" destOrd="0" presId="urn:microsoft.com/office/officeart/2005/8/layout/target3"/>
    <dgm:cxn modelId="{21CD2FBD-0E61-42DD-91D3-6BEE866A772F}" type="presParOf" srcId="{F37C98B9-A5EF-41E3-A1E1-0941FD371EFF}" destId="{A432940D-BFE5-4944-A47B-6378970ED738}" srcOrd="3" destOrd="0" presId="urn:microsoft.com/office/officeart/2005/8/layout/target3"/>
    <dgm:cxn modelId="{54C4ABB6-9582-4059-B68F-CF3D169B5D72}" type="presParOf" srcId="{F37C98B9-A5EF-41E3-A1E1-0941FD371EFF}" destId="{DBE5387E-7D9C-48D2-B3F4-B56B4A62F003}" srcOrd="4" destOrd="0" presId="urn:microsoft.com/office/officeart/2005/8/layout/target3"/>
    <dgm:cxn modelId="{CD815B92-1F91-494D-8DF9-68351F9A813F}" type="presParOf" srcId="{F37C98B9-A5EF-41E3-A1E1-0941FD371EFF}" destId="{C6ABA11C-C09E-4BE9-B9C3-F266F0C1EF56}" srcOrd="5" destOrd="0" presId="urn:microsoft.com/office/officeart/2005/8/layout/target3"/>
    <dgm:cxn modelId="{38FBF45F-CFEA-4205-9DD4-CE45DA8BEC76}" type="presParOf" srcId="{F37C98B9-A5EF-41E3-A1E1-0941FD371EFF}" destId="{21717FF7-9A12-45C9-92C9-7598E83404C3}" srcOrd="6" destOrd="0" presId="urn:microsoft.com/office/officeart/2005/8/layout/target3"/>
    <dgm:cxn modelId="{4657C7FE-52A5-4ED0-985F-F718856E8A6F}" type="presParOf" srcId="{F37C98B9-A5EF-41E3-A1E1-0941FD371EFF}" destId="{F44D1581-8F69-4993-91C1-D3F7BC66F23D}" srcOrd="7" destOrd="0" presId="urn:microsoft.com/office/officeart/2005/8/layout/target3"/>
    <dgm:cxn modelId="{3094D69D-1530-43B0-B80B-459CFF0657A2}" type="presParOf" srcId="{F37C98B9-A5EF-41E3-A1E1-0941FD371EFF}" destId="{99DBEF6A-AF46-4037-B5D6-D3ECD844410C}" srcOrd="8" destOrd="0" presId="urn:microsoft.com/office/officeart/2005/8/layout/target3"/>
    <dgm:cxn modelId="{C53A38A0-9948-4930-B0F4-6740FE54516E}" type="presParOf" srcId="{F37C98B9-A5EF-41E3-A1E1-0941FD371EFF}" destId="{FAB61FAB-250D-48D1-A2D4-FC9CEB7FCB66}" srcOrd="9" destOrd="0" presId="urn:microsoft.com/office/officeart/2005/8/layout/target3"/>
    <dgm:cxn modelId="{CA57A348-8BD4-431B-BE05-628179C60942}" type="presParOf" srcId="{F37C98B9-A5EF-41E3-A1E1-0941FD371EFF}" destId="{9ECF7802-6879-4AA6-B39C-BB44D41B8C1E}" srcOrd="10" destOrd="0" presId="urn:microsoft.com/office/officeart/2005/8/layout/target3"/>
    <dgm:cxn modelId="{AD41D7B6-0350-4C6C-B9C9-BC4FE3971DF0}" type="presParOf" srcId="{F37C98B9-A5EF-41E3-A1E1-0941FD371EFF}" destId="{6D265D72-8F4F-4A72-B163-DE47100DCFAC}" srcOrd="11" destOrd="0" presId="urn:microsoft.com/office/officeart/2005/8/layout/target3"/>
    <dgm:cxn modelId="{1C553087-14DE-48A2-B15B-BC1F0CF41C04}" type="presParOf" srcId="{F37C98B9-A5EF-41E3-A1E1-0941FD371EFF}" destId="{F0932D0E-86C6-406E-B7C4-320D5E44D002}" srcOrd="12" destOrd="0" presId="urn:microsoft.com/office/officeart/2005/8/layout/target3"/>
    <dgm:cxn modelId="{6446E1A1-C32C-442B-B64A-95864C01BE8F}" type="presParOf" srcId="{F37C98B9-A5EF-41E3-A1E1-0941FD371EFF}" destId="{CC0D9373-E034-4947-9CBE-931B6DC7B6C7}" srcOrd="13" destOrd="0" presId="urn:microsoft.com/office/officeart/2005/8/layout/target3"/>
    <dgm:cxn modelId="{4958829F-608F-464C-997C-873949A81F0E}" type="presParOf" srcId="{F37C98B9-A5EF-41E3-A1E1-0941FD371EFF}" destId="{A529A9CF-A9AE-4023-895F-D2245C54A9D9}" srcOrd="14" destOrd="0" presId="urn:microsoft.com/office/officeart/2005/8/layout/target3"/>
    <dgm:cxn modelId="{A48BE731-BD10-409E-949F-FEB6E9E01E76}" type="presParOf" srcId="{F37C98B9-A5EF-41E3-A1E1-0941FD371EFF}" destId="{F958C573-314F-44D0-BB32-DF63A7296C93}" srcOrd="15" destOrd="0" presId="urn:microsoft.com/office/officeart/2005/8/layout/target3"/>
    <dgm:cxn modelId="{C416ADCF-FEA8-46B4-A6BD-D99B69389799}" type="presParOf" srcId="{F37C98B9-A5EF-41E3-A1E1-0941FD371EFF}" destId="{53796F10-C57C-4837-9445-DA2D6A7FDB6D}" srcOrd="16" destOrd="0" presId="urn:microsoft.com/office/officeart/2005/8/layout/target3"/>
    <dgm:cxn modelId="{678582E0-3D69-4683-B158-B664F41FA1A9}" type="presParOf" srcId="{F37C98B9-A5EF-41E3-A1E1-0941FD371EFF}" destId="{EE8DB169-6AC3-46C7-A4DC-D27D39B6BB5F}" srcOrd="17" destOrd="0" presId="urn:microsoft.com/office/officeart/2005/8/layout/target3"/>
    <dgm:cxn modelId="{E1B3DA75-BC09-4E0A-A712-61B4725361B4}" type="presParOf" srcId="{F37C98B9-A5EF-41E3-A1E1-0941FD371EFF}" destId="{5F219D17-3214-4100-AB9E-43FDF0DE65EE}" srcOrd="18" destOrd="0" presId="urn:microsoft.com/office/officeart/2005/8/layout/target3"/>
    <dgm:cxn modelId="{33F70713-4C35-4DC9-AA96-EC30DCE7ACED}" type="presParOf" srcId="{F37C98B9-A5EF-41E3-A1E1-0941FD371EFF}" destId="{8F6B8179-557B-401A-B44E-84DD9F061C7F}" srcOrd="19" destOrd="0" presId="urn:microsoft.com/office/officeart/2005/8/layout/target3"/>
    <dgm:cxn modelId="{668ABF2D-2B5E-47BB-89BA-F94FCEE22394}" type="presParOf" srcId="{F37C98B9-A5EF-41E3-A1E1-0941FD371EFF}" destId="{90F385EE-7C20-427C-B53C-331B31110737}" srcOrd="20" destOrd="0" presId="urn:microsoft.com/office/officeart/2005/8/layout/target3"/>
    <dgm:cxn modelId="{CDD2C40E-73B8-43C1-AAFA-7B5187902A34}" type="presParOf" srcId="{F37C98B9-A5EF-41E3-A1E1-0941FD371EFF}" destId="{FD951345-4705-4B34-93BB-671FB4DEEA9B}" srcOrd="21" destOrd="0" presId="urn:microsoft.com/office/officeart/2005/8/layout/target3"/>
    <dgm:cxn modelId="{5129FE36-7975-4281-A1F6-EB7D491C6800}" type="presParOf" srcId="{F37C98B9-A5EF-41E3-A1E1-0941FD371EFF}" destId="{D6142227-21DE-4B1C-B6DA-6738BC95FDB8}" srcOrd="22" destOrd="0" presId="urn:microsoft.com/office/officeart/2005/8/layout/target3"/>
    <dgm:cxn modelId="{4A88B3B8-EEC6-48DA-A7D4-168F20F87878}" type="presParOf" srcId="{F37C98B9-A5EF-41E3-A1E1-0941FD371EFF}" destId="{4BE94B43-4EFD-4B22-A550-AE2C71D86633}" srcOrd="23" destOrd="0" presId="urn:microsoft.com/office/officeart/2005/8/layout/target3"/>
    <dgm:cxn modelId="{CCAF4FC3-A1DF-4643-B268-4BDB4C76AC66}" type="presParOf" srcId="{F37C98B9-A5EF-41E3-A1E1-0941FD371EFF}" destId="{11BC6F39-66BC-478E-8A00-6FC4E9763085}" srcOrd="24" destOrd="0" presId="urn:microsoft.com/office/officeart/2005/8/layout/target3"/>
    <dgm:cxn modelId="{37201648-EA70-450D-B129-09554B82F1B6}" type="presParOf" srcId="{F37C98B9-A5EF-41E3-A1E1-0941FD371EFF}" destId="{5F4E67B7-5291-4E2D-865A-27C93A69909F}" srcOrd="25" destOrd="0" presId="urn:microsoft.com/office/officeart/2005/8/layout/target3"/>
    <dgm:cxn modelId="{DFFD853A-8C89-460B-91C9-F4A99A5FD3BC}" type="presParOf" srcId="{F37C98B9-A5EF-41E3-A1E1-0941FD371EFF}" destId="{64972A94-08A2-4CF3-8652-607729696D27}" srcOrd="26" destOrd="0" presId="urn:microsoft.com/office/officeart/2005/8/layout/target3"/>
    <dgm:cxn modelId="{31DAFB38-AD8F-4F32-8495-D05DCC906295}" type="presParOf" srcId="{F37C98B9-A5EF-41E3-A1E1-0941FD371EFF}" destId="{23706B88-BEDB-460D-93DE-E7D6B1786304}" srcOrd="27" destOrd="0" presId="urn:microsoft.com/office/officeart/2005/8/layout/target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B6BC0E-6F4E-4131-B437-6A61FF9E4169}" type="doc">
      <dgm:prSet loTypeId="urn:microsoft.com/office/officeart/2005/8/layout/default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pl-PL"/>
        </a:p>
      </dgm:t>
    </dgm:pt>
    <dgm:pt modelId="{02AC026B-FFEC-44A3-BE1A-81C0E3A03F11}">
      <dgm:prSet phldrT="[Tekst]"/>
      <dgm:spPr/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Dzisiaj w zakresie zaopatrzenia w energię dominuje podejście, że należy ją zapewnić – wytworzyć i dostarczyć. </a:t>
          </a:r>
          <a:endParaRPr lang="pl-PL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BF3B42-865A-4926-9AE7-62209A48B075}" type="parTrans" cxnId="{34317FAB-2F02-4814-8B33-321F86F37870}">
      <dgm:prSet/>
      <dgm:spPr/>
      <dgm:t>
        <a:bodyPr/>
        <a:lstStyle/>
        <a:p>
          <a:endParaRPr lang="pl-PL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7E6099-4F5A-4A1F-8182-3D1910ABBB90}" type="sibTrans" cxnId="{34317FAB-2F02-4814-8B33-321F86F37870}">
      <dgm:prSet/>
      <dgm:spPr/>
      <dgm:t>
        <a:bodyPr/>
        <a:lstStyle/>
        <a:p>
          <a:endParaRPr lang="pl-PL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5447B9-7239-43AC-98F3-B07ECB713BD1}">
      <dgm:prSet/>
      <dgm:spPr/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Większość działań skupia się na rozwiązaniach indywidualnych.</a:t>
          </a:r>
        </a:p>
      </dgm:t>
    </dgm:pt>
    <dgm:pt modelId="{D465DCF2-4277-461E-8503-DD761861F365}" type="parTrans" cxnId="{9980F814-854F-46AE-8345-A0A0A4BD7AF2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383E7F-9485-425F-808A-6C73E5B1B71D}" type="sibTrans" cxnId="{9980F814-854F-46AE-8345-A0A0A4BD7AF2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A160CB-4F32-4058-8118-B6C3D3052549}">
      <dgm:prSet/>
      <dgm:spPr/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Efektywność energetyczną rozpatrywana jest w kontekście urządzeń i budynków nie w kontekście systemu - regionu</a:t>
          </a:r>
        </a:p>
      </dgm:t>
    </dgm:pt>
    <dgm:pt modelId="{B43D049D-ABC0-4900-B534-2ADFCA790E9F}" type="parTrans" cxnId="{65AA369B-0874-4C22-AB06-58B6E96ADEB2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EA0110-812D-49F7-80DA-A254D7556089}" type="sibTrans" cxnId="{65AA369B-0874-4C22-AB06-58B6E96ADEB2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66800-244D-43C1-83D7-49BF9EE12E76}">
      <dgm:prSet/>
      <dgm:spPr/>
      <dgm:t>
        <a:bodyPr/>
        <a:lstStyle/>
        <a:p>
          <a:r>
            <a:rPr lang="pl-PL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Brak jest podejścia komplementarnego:</a:t>
          </a:r>
        </a:p>
      </dgm:t>
    </dgm:pt>
    <dgm:pt modelId="{9576FE02-4AA8-4D63-9CB8-A22F039B78B8}" type="parTrans" cxnId="{49D44AA8-D34B-4F0A-B527-974771D0C977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A2A864-237E-4F93-B4B4-FE8F3E77EB28}" type="sibTrans" cxnId="{49D44AA8-D34B-4F0A-B527-974771D0C977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60284-2FD1-460E-B4DE-BC3E88D4255E}">
      <dgm:prSet custT="1"/>
      <dgm:spPr/>
      <dgm:t>
        <a:bodyPr/>
        <a:lstStyle/>
        <a:p>
          <a:r>
            <a:rPr lang="pl-PL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łączenia rozwiązań indywidualnych w grupowe lub zbiorcze.</a:t>
          </a:r>
        </a:p>
      </dgm:t>
    </dgm:pt>
    <dgm:pt modelId="{3E7EC1A8-BFA6-4AD5-8A9B-684040D6F111}" type="parTrans" cxnId="{63104540-F72A-4AC5-831A-58876935FB6A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725F9D-32FC-4BE5-B279-A0F47B54207F}" type="sibTrans" cxnId="{63104540-F72A-4AC5-831A-58876935FB6A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B9595B-8F66-46C6-8075-25B1542DDA39}">
      <dgm:prSet custT="1"/>
      <dgm:spPr/>
      <dgm:t>
        <a:bodyPr/>
        <a:lstStyle/>
        <a:p>
          <a:r>
            <a:rPr lang="pl-PL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uwzględnienia relacji przestrzennych pomiędzy odbiornikami energii</a:t>
          </a:r>
        </a:p>
      </dgm:t>
    </dgm:pt>
    <dgm:pt modelId="{32633BB2-9602-40F6-9CAA-00C47F4B5601}" type="parTrans" cxnId="{58A5F1BF-D6A7-46AF-B046-D25A376A3731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D45BE1-C796-497D-8162-FF08CDC21AFB}" type="sibTrans" cxnId="{58A5F1BF-D6A7-46AF-B046-D25A376A3731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0DB4EB-8E13-474A-83EC-ED4BEEC9DDD3}">
      <dgm:prSet custT="1"/>
      <dgm:spPr/>
      <dgm:t>
        <a:bodyPr/>
        <a:lstStyle/>
        <a:p>
          <a:r>
            <a:rPr lang="pl-PL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uwzględnienia energetycznych kosztów transportu w całościowym bilansie energetycznym</a:t>
          </a:r>
        </a:p>
      </dgm:t>
    </dgm:pt>
    <dgm:pt modelId="{B05E1CB0-4A83-44C9-A3A7-165C14E1DF31}" type="parTrans" cxnId="{F5525BAF-C184-4E59-8F78-DF8D4CFDA47E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A70F8D-240D-49D5-9A34-1EEBA60F1E36}" type="sibTrans" cxnId="{F5525BAF-C184-4E59-8F78-DF8D4CFDA47E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6BBBBF-FE7F-40DF-A77A-857D596CB074}">
      <dgm:prSet/>
      <dgm:spPr/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Polsce w planowaniu zagospodarowania przestrzennego </a:t>
          </a:r>
          <a:b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nie uwzględnia się aspektów energetycznych. </a:t>
          </a:r>
        </a:p>
      </dgm:t>
    </dgm:pt>
    <dgm:pt modelId="{16B81ACA-FB9A-4F82-A229-FF04A17A0529}" type="parTrans" cxnId="{5E6CFC12-9206-4C7A-A369-6C7712753C42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B37552-739D-4DFE-A095-9AD718370CCB}" type="sibTrans" cxnId="{5E6CFC12-9206-4C7A-A369-6C7712753C42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1E1CDA-94E3-41C1-BFAC-7C4B7C28EBF6}">
      <dgm:prSet/>
      <dgm:spPr/>
      <dgm:t>
        <a:bodyPr/>
        <a:lstStyle/>
        <a:p>
          <a:r>
            <a: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Nie wykonuje się prognozy energetycznej dla opracowania planistycznego, nie bilansuje energetycznego zapotrzebowania struktur przestrzennych, nie gromadzi się danych na poziomie lokalnym.</a:t>
          </a:r>
        </a:p>
      </dgm:t>
    </dgm:pt>
    <dgm:pt modelId="{035CCD4E-5983-4CAD-BA2A-C042AB12899C}" type="parTrans" cxnId="{960D55ED-371D-4432-B09B-5181ACA30706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CF8807-069C-4743-84CD-C4B7F89A4D3E}" type="sibTrans" cxnId="{960D55ED-371D-4432-B09B-5181ACA30706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36B936-C50A-46B6-AC7A-27DDDCA8449F}">
      <dgm:prSet custT="1"/>
      <dgm:spPr/>
      <dgm:t>
        <a:bodyPr/>
        <a:lstStyle/>
        <a:p>
          <a:r>
            <a: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Wyzwanie, przed którym stoimy to rozpraszanie źródeł energii, koncentracja odbiorców energii oraz bilansowanie zużycia energii związane z rozmieszczeniem przestrzennym producentów i  konsumentów energii oraz przestrzeni przesyłu i dystansu transportowego.</a:t>
          </a:r>
        </a:p>
      </dgm:t>
    </dgm:pt>
    <dgm:pt modelId="{8B973987-5AF2-4AEC-9798-588C59E1602F}" type="parTrans" cxnId="{875FABC5-8AB0-42E8-AB54-9629BB9BFBB7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ED68F4-98B5-40C7-9434-97F7D8EF89BA}" type="sibTrans" cxnId="{875FABC5-8AB0-42E8-AB54-9629BB9BFBB7}">
      <dgm:prSet/>
      <dgm:spPr/>
      <dgm:t>
        <a:bodyPr/>
        <a:lstStyle/>
        <a:p>
          <a:endParaRPr lang="pl-PL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8529DA-3506-4D1A-9A6A-093C32D88DA8}" type="pres">
      <dgm:prSet presAssocID="{0FB6BC0E-6F4E-4131-B437-6A61FF9E4169}" presName="diagram" presStyleCnt="0">
        <dgm:presLayoutVars>
          <dgm:dir/>
          <dgm:resizeHandles val="exact"/>
        </dgm:presLayoutVars>
      </dgm:prSet>
      <dgm:spPr/>
    </dgm:pt>
    <dgm:pt modelId="{0373BC8F-2EAE-4889-A4E5-715B7B0D8A6C}" type="pres">
      <dgm:prSet presAssocID="{02AC026B-FFEC-44A3-BE1A-81C0E3A03F11}" presName="node" presStyleLbl="node1" presStyleIdx="0" presStyleCnt="7" custLinFactNeighborX="-1122" custLinFactNeighborY="5274">
        <dgm:presLayoutVars>
          <dgm:bulletEnabled val="1"/>
        </dgm:presLayoutVars>
      </dgm:prSet>
      <dgm:spPr/>
    </dgm:pt>
    <dgm:pt modelId="{2682C049-161D-44D7-A2B5-0A19A450A122}" type="pres">
      <dgm:prSet presAssocID="{257E6099-4F5A-4A1F-8182-3D1910ABBB90}" presName="sibTrans" presStyleCnt="0"/>
      <dgm:spPr/>
    </dgm:pt>
    <dgm:pt modelId="{9CD41DC2-1CAB-4E3F-88EB-C15293F4343A}" type="pres">
      <dgm:prSet presAssocID="{885447B9-7239-43AC-98F3-B07ECB713BD1}" presName="node" presStyleLbl="node1" presStyleIdx="1" presStyleCnt="7">
        <dgm:presLayoutVars>
          <dgm:bulletEnabled val="1"/>
        </dgm:presLayoutVars>
      </dgm:prSet>
      <dgm:spPr/>
    </dgm:pt>
    <dgm:pt modelId="{2EF71CD4-5119-4590-A771-AD9042C57B1E}" type="pres">
      <dgm:prSet presAssocID="{4E383E7F-9485-425F-808A-6C73E5B1B71D}" presName="sibTrans" presStyleCnt="0"/>
      <dgm:spPr/>
    </dgm:pt>
    <dgm:pt modelId="{216DE7F8-3D1C-4DD0-99D2-E4F99CF215AC}" type="pres">
      <dgm:prSet presAssocID="{79A160CB-4F32-4058-8118-B6C3D3052549}" presName="node" presStyleLbl="node1" presStyleIdx="2" presStyleCnt="7">
        <dgm:presLayoutVars>
          <dgm:bulletEnabled val="1"/>
        </dgm:presLayoutVars>
      </dgm:prSet>
      <dgm:spPr/>
    </dgm:pt>
    <dgm:pt modelId="{EFECEA52-6AB0-4662-9E3E-41B78137E8F5}" type="pres">
      <dgm:prSet presAssocID="{48EA0110-812D-49F7-80DA-A254D7556089}" presName="sibTrans" presStyleCnt="0"/>
      <dgm:spPr/>
    </dgm:pt>
    <dgm:pt modelId="{28A93FF1-3031-4767-AF00-1D810835A9FF}" type="pres">
      <dgm:prSet presAssocID="{E4466800-244D-43C1-83D7-49BF9EE12E76}" presName="node" presStyleLbl="node1" presStyleIdx="3" presStyleCnt="7" custScaleX="106785">
        <dgm:presLayoutVars>
          <dgm:bulletEnabled val="1"/>
        </dgm:presLayoutVars>
      </dgm:prSet>
      <dgm:spPr/>
    </dgm:pt>
    <dgm:pt modelId="{DC89DD30-D007-4FD5-845C-5CE0ACE03789}" type="pres">
      <dgm:prSet presAssocID="{26A2A864-237E-4F93-B4B4-FE8F3E77EB28}" presName="sibTrans" presStyleCnt="0"/>
      <dgm:spPr/>
    </dgm:pt>
    <dgm:pt modelId="{1F373841-9B6D-423B-9EA9-525EF506F022}" type="pres">
      <dgm:prSet presAssocID="{CC6BBBBF-FE7F-40DF-A77A-857D596CB074}" presName="node" presStyleLbl="node1" presStyleIdx="4" presStyleCnt="7">
        <dgm:presLayoutVars>
          <dgm:bulletEnabled val="1"/>
        </dgm:presLayoutVars>
      </dgm:prSet>
      <dgm:spPr/>
    </dgm:pt>
    <dgm:pt modelId="{55F175FE-167A-4F6C-BF2F-90752BC6DA09}" type="pres">
      <dgm:prSet presAssocID="{90B37552-739D-4DFE-A095-9AD718370CCB}" presName="sibTrans" presStyleCnt="0"/>
      <dgm:spPr/>
    </dgm:pt>
    <dgm:pt modelId="{CB32E02A-A5C6-4F62-8EF8-44BFEBAE4518}" type="pres">
      <dgm:prSet presAssocID="{521E1CDA-94E3-41C1-BFAC-7C4B7C28EBF6}" presName="node" presStyleLbl="node1" presStyleIdx="5" presStyleCnt="7">
        <dgm:presLayoutVars>
          <dgm:bulletEnabled val="1"/>
        </dgm:presLayoutVars>
      </dgm:prSet>
      <dgm:spPr/>
    </dgm:pt>
    <dgm:pt modelId="{6421ABD5-BC55-48F7-9EF4-0CDB00F28FAE}" type="pres">
      <dgm:prSet presAssocID="{4FCF8807-069C-4743-84CD-C4B7F89A4D3E}" presName="sibTrans" presStyleCnt="0"/>
      <dgm:spPr/>
    </dgm:pt>
    <dgm:pt modelId="{F63D8285-EE12-4374-B719-E5C74D24A3F7}" type="pres">
      <dgm:prSet presAssocID="{6836B936-C50A-46B6-AC7A-27DDDCA8449F}" presName="node" presStyleLbl="node1" presStyleIdx="6" presStyleCnt="7" custScaleX="327475">
        <dgm:presLayoutVars>
          <dgm:bulletEnabled val="1"/>
        </dgm:presLayoutVars>
      </dgm:prSet>
      <dgm:spPr/>
    </dgm:pt>
  </dgm:ptLst>
  <dgm:cxnLst>
    <dgm:cxn modelId="{A9046A07-F365-4499-A409-E43F23A7DF29}" type="presOf" srcId="{0FB6BC0E-6F4E-4131-B437-6A61FF9E4169}" destId="{E48529DA-3506-4D1A-9A6A-093C32D88DA8}" srcOrd="0" destOrd="0" presId="urn:microsoft.com/office/officeart/2005/8/layout/default"/>
    <dgm:cxn modelId="{5E6CFC12-9206-4C7A-A369-6C7712753C42}" srcId="{0FB6BC0E-6F4E-4131-B437-6A61FF9E4169}" destId="{CC6BBBBF-FE7F-40DF-A77A-857D596CB074}" srcOrd="4" destOrd="0" parTransId="{16B81ACA-FB9A-4F82-A229-FF04A17A0529}" sibTransId="{90B37552-739D-4DFE-A095-9AD718370CCB}"/>
    <dgm:cxn modelId="{9980F814-854F-46AE-8345-A0A0A4BD7AF2}" srcId="{0FB6BC0E-6F4E-4131-B437-6A61FF9E4169}" destId="{885447B9-7239-43AC-98F3-B07ECB713BD1}" srcOrd="1" destOrd="0" parTransId="{D465DCF2-4277-461E-8503-DD761861F365}" sibTransId="{4E383E7F-9485-425F-808A-6C73E5B1B71D}"/>
    <dgm:cxn modelId="{58E8661C-4CF7-4F75-9375-477E1E0A75BF}" type="presOf" srcId="{35B9595B-8F66-46C6-8075-25B1542DDA39}" destId="{28A93FF1-3031-4767-AF00-1D810835A9FF}" srcOrd="0" destOrd="2" presId="urn:microsoft.com/office/officeart/2005/8/layout/default"/>
    <dgm:cxn modelId="{21B02B39-8D44-4F7D-978B-A9E2C71C4DBB}" type="presOf" srcId="{E2260284-2FD1-460E-B4DE-BC3E88D4255E}" destId="{28A93FF1-3031-4767-AF00-1D810835A9FF}" srcOrd="0" destOrd="1" presId="urn:microsoft.com/office/officeart/2005/8/layout/default"/>
    <dgm:cxn modelId="{74F4DC3C-372F-44F7-975E-D1254C396153}" type="presOf" srcId="{6836B936-C50A-46B6-AC7A-27DDDCA8449F}" destId="{F63D8285-EE12-4374-B719-E5C74D24A3F7}" srcOrd="0" destOrd="0" presId="urn:microsoft.com/office/officeart/2005/8/layout/default"/>
    <dgm:cxn modelId="{63104540-F72A-4AC5-831A-58876935FB6A}" srcId="{E4466800-244D-43C1-83D7-49BF9EE12E76}" destId="{E2260284-2FD1-460E-B4DE-BC3E88D4255E}" srcOrd="0" destOrd="0" parTransId="{3E7EC1A8-BFA6-4AD5-8A9B-684040D6F111}" sibTransId="{D9725F9D-32FC-4BE5-B279-A0F47B54207F}"/>
    <dgm:cxn modelId="{A219D66B-DA8E-47B0-9920-1C2BB41B4B41}" type="presOf" srcId="{020DB4EB-8E13-474A-83EC-ED4BEEC9DDD3}" destId="{28A93FF1-3031-4767-AF00-1D810835A9FF}" srcOrd="0" destOrd="3" presId="urn:microsoft.com/office/officeart/2005/8/layout/default"/>
    <dgm:cxn modelId="{09AB4E94-66BD-4291-BDCF-3E03C46F4139}" type="presOf" srcId="{E4466800-244D-43C1-83D7-49BF9EE12E76}" destId="{28A93FF1-3031-4767-AF00-1D810835A9FF}" srcOrd="0" destOrd="0" presId="urn:microsoft.com/office/officeart/2005/8/layout/default"/>
    <dgm:cxn modelId="{65AA369B-0874-4C22-AB06-58B6E96ADEB2}" srcId="{0FB6BC0E-6F4E-4131-B437-6A61FF9E4169}" destId="{79A160CB-4F32-4058-8118-B6C3D3052549}" srcOrd="2" destOrd="0" parTransId="{B43D049D-ABC0-4900-B534-2ADFCA790E9F}" sibTransId="{48EA0110-812D-49F7-80DA-A254D7556089}"/>
    <dgm:cxn modelId="{C4BFBFA3-642A-4414-92B9-B5C8079035E7}" type="presOf" srcId="{521E1CDA-94E3-41C1-BFAC-7C4B7C28EBF6}" destId="{CB32E02A-A5C6-4F62-8EF8-44BFEBAE4518}" srcOrd="0" destOrd="0" presId="urn:microsoft.com/office/officeart/2005/8/layout/default"/>
    <dgm:cxn modelId="{49D44AA8-D34B-4F0A-B527-974771D0C977}" srcId="{0FB6BC0E-6F4E-4131-B437-6A61FF9E4169}" destId="{E4466800-244D-43C1-83D7-49BF9EE12E76}" srcOrd="3" destOrd="0" parTransId="{9576FE02-4AA8-4D63-9CB8-A22F039B78B8}" sibTransId="{26A2A864-237E-4F93-B4B4-FE8F3E77EB28}"/>
    <dgm:cxn modelId="{34317FAB-2F02-4814-8B33-321F86F37870}" srcId="{0FB6BC0E-6F4E-4131-B437-6A61FF9E4169}" destId="{02AC026B-FFEC-44A3-BE1A-81C0E3A03F11}" srcOrd="0" destOrd="0" parTransId="{03BF3B42-865A-4926-9AE7-62209A48B075}" sibTransId="{257E6099-4F5A-4A1F-8182-3D1910ABBB90}"/>
    <dgm:cxn modelId="{F5525BAF-C184-4E59-8F78-DF8D4CFDA47E}" srcId="{E4466800-244D-43C1-83D7-49BF9EE12E76}" destId="{020DB4EB-8E13-474A-83EC-ED4BEEC9DDD3}" srcOrd="2" destOrd="0" parTransId="{B05E1CB0-4A83-44C9-A3A7-165C14E1DF31}" sibTransId="{9FA70F8D-240D-49D5-9A34-1EEBA60F1E36}"/>
    <dgm:cxn modelId="{B50890B6-EE6A-444C-A0DC-10E61BE35A92}" type="presOf" srcId="{79A160CB-4F32-4058-8118-B6C3D3052549}" destId="{216DE7F8-3D1C-4DD0-99D2-E4F99CF215AC}" srcOrd="0" destOrd="0" presId="urn:microsoft.com/office/officeart/2005/8/layout/default"/>
    <dgm:cxn modelId="{58A5F1BF-D6A7-46AF-B046-D25A376A3731}" srcId="{E4466800-244D-43C1-83D7-49BF9EE12E76}" destId="{35B9595B-8F66-46C6-8075-25B1542DDA39}" srcOrd="1" destOrd="0" parTransId="{32633BB2-9602-40F6-9CAA-00C47F4B5601}" sibTransId="{21D45BE1-C796-497D-8162-FF08CDC21AFB}"/>
    <dgm:cxn modelId="{875FABC5-8AB0-42E8-AB54-9629BB9BFBB7}" srcId="{0FB6BC0E-6F4E-4131-B437-6A61FF9E4169}" destId="{6836B936-C50A-46B6-AC7A-27DDDCA8449F}" srcOrd="6" destOrd="0" parTransId="{8B973987-5AF2-4AEC-9798-588C59E1602F}" sibTransId="{88ED68F4-98B5-40C7-9434-97F7D8EF89BA}"/>
    <dgm:cxn modelId="{818812E4-F489-49D0-A7D1-E43EEFDBF7B0}" type="presOf" srcId="{885447B9-7239-43AC-98F3-B07ECB713BD1}" destId="{9CD41DC2-1CAB-4E3F-88EB-C15293F4343A}" srcOrd="0" destOrd="0" presId="urn:microsoft.com/office/officeart/2005/8/layout/default"/>
    <dgm:cxn modelId="{381514E7-CDEA-406E-A537-887AC00074EF}" type="presOf" srcId="{02AC026B-FFEC-44A3-BE1A-81C0E3A03F11}" destId="{0373BC8F-2EAE-4889-A4E5-715B7B0D8A6C}" srcOrd="0" destOrd="0" presId="urn:microsoft.com/office/officeart/2005/8/layout/default"/>
    <dgm:cxn modelId="{ABFC73ED-3B4A-4505-979A-E050082884AC}" type="presOf" srcId="{CC6BBBBF-FE7F-40DF-A77A-857D596CB074}" destId="{1F373841-9B6D-423B-9EA9-525EF506F022}" srcOrd="0" destOrd="0" presId="urn:microsoft.com/office/officeart/2005/8/layout/default"/>
    <dgm:cxn modelId="{960D55ED-371D-4432-B09B-5181ACA30706}" srcId="{0FB6BC0E-6F4E-4131-B437-6A61FF9E4169}" destId="{521E1CDA-94E3-41C1-BFAC-7C4B7C28EBF6}" srcOrd="5" destOrd="0" parTransId="{035CCD4E-5983-4CAD-BA2A-C042AB12899C}" sibTransId="{4FCF8807-069C-4743-84CD-C4B7F89A4D3E}"/>
    <dgm:cxn modelId="{D7759D32-0903-4915-A7BF-C82D496C3067}" type="presParOf" srcId="{E48529DA-3506-4D1A-9A6A-093C32D88DA8}" destId="{0373BC8F-2EAE-4889-A4E5-715B7B0D8A6C}" srcOrd="0" destOrd="0" presId="urn:microsoft.com/office/officeart/2005/8/layout/default"/>
    <dgm:cxn modelId="{2AF72BE0-E4C3-4F27-83F4-0EB520430FF8}" type="presParOf" srcId="{E48529DA-3506-4D1A-9A6A-093C32D88DA8}" destId="{2682C049-161D-44D7-A2B5-0A19A450A122}" srcOrd="1" destOrd="0" presId="urn:microsoft.com/office/officeart/2005/8/layout/default"/>
    <dgm:cxn modelId="{EA4D3E88-B0E2-41DF-A577-EB251B1329F7}" type="presParOf" srcId="{E48529DA-3506-4D1A-9A6A-093C32D88DA8}" destId="{9CD41DC2-1CAB-4E3F-88EB-C15293F4343A}" srcOrd="2" destOrd="0" presId="urn:microsoft.com/office/officeart/2005/8/layout/default"/>
    <dgm:cxn modelId="{7CFBBC77-89B7-479C-984D-A8B76C3CD2FD}" type="presParOf" srcId="{E48529DA-3506-4D1A-9A6A-093C32D88DA8}" destId="{2EF71CD4-5119-4590-A771-AD9042C57B1E}" srcOrd="3" destOrd="0" presId="urn:microsoft.com/office/officeart/2005/8/layout/default"/>
    <dgm:cxn modelId="{5E7C2826-A4E3-4BCF-968B-838FF898FCCB}" type="presParOf" srcId="{E48529DA-3506-4D1A-9A6A-093C32D88DA8}" destId="{216DE7F8-3D1C-4DD0-99D2-E4F99CF215AC}" srcOrd="4" destOrd="0" presId="urn:microsoft.com/office/officeart/2005/8/layout/default"/>
    <dgm:cxn modelId="{B377B618-8520-4E65-8F6D-024EACA7F07C}" type="presParOf" srcId="{E48529DA-3506-4D1A-9A6A-093C32D88DA8}" destId="{EFECEA52-6AB0-4662-9E3E-41B78137E8F5}" srcOrd="5" destOrd="0" presId="urn:microsoft.com/office/officeart/2005/8/layout/default"/>
    <dgm:cxn modelId="{03E209C3-FF85-4533-8016-0DA2BAA790FE}" type="presParOf" srcId="{E48529DA-3506-4D1A-9A6A-093C32D88DA8}" destId="{28A93FF1-3031-4767-AF00-1D810835A9FF}" srcOrd="6" destOrd="0" presId="urn:microsoft.com/office/officeart/2005/8/layout/default"/>
    <dgm:cxn modelId="{D4A287F6-F8D1-4F84-A3DC-5D9EC2CCC071}" type="presParOf" srcId="{E48529DA-3506-4D1A-9A6A-093C32D88DA8}" destId="{DC89DD30-D007-4FD5-845C-5CE0ACE03789}" srcOrd="7" destOrd="0" presId="urn:microsoft.com/office/officeart/2005/8/layout/default"/>
    <dgm:cxn modelId="{6CA8CF4E-6FEC-471B-97AC-69B020EA0B52}" type="presParOf" srcId="{E48529DA-3506-4D1A-9A6A-093C32D88DA8}" destId="{1F373841-9B6D-423B-9EA9-525EF506F022}" srcOrd="8" destOrd="0" presId="urn:microsoft.com/office/officeart/2005/8/layout/default"/>
    <dgm:cxn modelId="{1231D87D-9002-438E-B6C8-B30AC02570DF}" type="presParOf" srcId="{E48529DA-3506-4D1A-9A6A-093C32D88DA8}" destId="{55F175FE-167A-4F6C-BF2F-90752BC6DA09}" srcOrd="9" destOrd="0" presId="urn:microsoft.com/office/officeart/2005/8/layout/default"/>
    <dgm:cxn modelId="{FFA0B542-EE81-40BF-91F1-39FE762C6D76}" type="presParOf" srcId="{E48529DA-3506-4D1A-9A6A-093C32D88DA8}" destId="{CB32E02A-A5C6-4F62-8EF8-44BFEBAE4518}" srcOrd="10" destOrd="0" presId="urn:microsoft.com/office/officeart/2005/8/layout/default"/>
    <dgm:cxn modelId="{B6452689-81E5-4318-AC56-7DC3295B1EB3}" type="presParOf" srcId="{E48529DA-3506-4D1A-9A6A-093C32D88DA8}" destId="{6421ABD5-BC55-48F7-9EF4-0CDB00F28FAE}" srcOrd="11" destOrd="0" presId="urn:microsoft.com/office/officeart/2005/8/layout/default"/>
    <dgm:cxn modelId="{981B85AF-DC9C-4818-9358-9616A56B9185}" type="presParOf" srcId="{E48529DA-3506-4D1A-9A6A-093C32D88DA8}" destId="{F63D8285-EE12-4374-B719-E5C74D24A3F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6F49-D1DC-4293-9A33-B30D3DB90EFE}">
      <dsp:nvSpPr>
        <dsp:cNvPr id="0" name=""/>
        <dsp:cNvSpPr/>
      </dsp:nvSpPr>
      <dsp:spPr>
        <a:xfrm rot="16200000">
          <a:off x="13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rgbClr val="FFC000">
            <a:lumMod val="75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ZWARTOŚĆ STRUKTURY PRZESTRZENNEJ</a:t>
          </a:r>
        </a:p>
      </dsp:txBody>
      <dsp:txXfrm rot="5400000">
        <a:off x="270068" y="471629"/>
        <a:ext cx="1272546" cy="771240"/>
      </dsp:txXfrm>
    </dsp:sp>
    <dsp:sp modelId="{08D83A4B-78C5-4B32-80B6-ADFAF0740F19}">
      <dsp:nvSpPr>
        <dsp:cNvPr id="0" name=""/>
        <dsp:cNvSpPr/>
      </dsp:nvSpPr>
      <dsp:spPr>
        <a:xfrm rot="5400000">
          <a:off x="169738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ysClr val="windowText" lastClr="000000">
            <a:lumMod val="50000"/>
            <a:lumOff val="50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PRZESYŁU</a:t>
          </a:r>
        </a:p>
      </dsp:txBody>
      <dsp:txXfrm rot="-5400000">
        <a:off x="1697384" y="471629"/>
        <a:ext cx="1272546" cy="771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6F49-D1DC-4293-9A33-B30D3DB90EFE}">
      <dsp:nvSpPr>
        <dsp:cNvPr id="0" name=""/>
        <dsp:cNvSpPr/>
      </dsp:nvSpPr>
      <dsp:spPr>
        <a:xfrm rot="16200000">
          <a:off x="13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rgbClr val="FFC000">
            <a:lumMod val="75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WŁADZTWO PLANISTYCZNE</a:t>
          </a:r>
        </a:p>
      </dsp:txBody>
      <dsp:txXfrm rot="5400000">
        <a:off x="270068" y="471629"/>
        <a:ext cx="1272546" cy="771240"/>
      </dsp:txXfrm>
    </dsp:sp>
    <dsp:sp modelId="{08D83A4B-78C5-4B32-80B6-ADFAF0740F19}">
      <dsp:nvSpPr>
        <dsp:cNvPr id="0" name=""/>
        <dsp:cNvSpPr/>
      </dsp:nvSpPr>
      <dsp:spPr>
        <a:xfrm rot="5400000">
          <a:off x="169738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ysClr val="windowText" lastClr="000000">
            <a:lumMod val="50000"/>
            <a:lumOff val="50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STRUKTURY OSADNICZEJ</a:t>
          </a:r>
        </a:p>
      </dsp:txBody>
      <dsp:txXfrm rot="-5400000">
        <a:off x="1697384" y="471629"/>
        <a:ext cx="1272546" cy="771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C4237-B035-455C-8748-7829D13A1D54}">
      <dsp:nvSpPr>
        <dsp:cNvPr id="0" name=""/>
        <dsp:cNvSpPr/>
      </dsp:nvSpPr>
      <dsp:spPr>
        <a:xfrm rot="16200000">
          <a:off x="13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SWOBODA PRZESTRZENNA</a:t>
          </a:r>
        </a:p>
      </dsp:txBody>
      <dsp:txXfrm rot="5400000">
        <a:off x="270068" y="471629"/>
        <a:ext cx="1272546" cy="771240"/>
      </dsp:txXfrm>
    </dsp:sp>
    <dsp:sp modelId="{AEEAC864-0B31-465F-AFAA-89DE7F6BAF2B}">
      <dsp:nvSpPr>
        <dsp:cNvPr id="0" name=""/>
        <dsp:cNvSpPr/>
      </dsp:nvSpPr>
      <dsp:spPr>
        <a:xfrm rot="5400000">
          <a:off x="169738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ZABUDOWY</a:t>
          </a:r>
        </a:p>
      </dsp:txBody>
      <dsp:txXfrm rot="-5400000">
        <a:off x="1697384" y="471629"/>
        <a:ext cx="1272546" cy="771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EAD8E-7B9C-4D07-9651-5AD24811BCC7}">
      <dsp:nvSpPr>
        <dsp:cNvPr id="0" name=""/>
        <dsp:cNvSpPr/>
      </dsp:nvSpPr>
      <dsp:spPr>
        <a:xfrm rot="16200000">
          <a:off x="13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rgbClr val="FFC000">
            <a:lumMod val="60000"/>
            <a:lumOff val="4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MOBILNOŚĆ</a:t>
          </a:r>
        </a:p>
      </dsp:txBody>
      <dsp:txXfrm rot="5400000">
        <a:off x="270068" y="471629"/>
        <a:ext cx="1272546" cy="771240"/>
      </dsp:txXfrm>
    </dsp:sp>
    <dsp:sp modelId="{FE6ADD3B-76C6-4CEE-BB9E-A84FCE6906BB}">
      <dsp:nvSpPr>
        <dsp:cNvPr id="0" name=""/>
        <dsp:cNvSpPr/>
      </dsp:nvSpPr>
      <dsp:spPr>
        <a:xfrm rot="5400000">
          <a:off x="1697384" y="86009"/>
          <a:ext cx="1542480" cy="1542480"/>
        </a:xfrm>
        <a:prstGeom prst="upArrow">
          <a:avLst>
            <a:gd name="adj1" fmla="val 50000"/>
            <a:gd name="adj2" fmla="val 35000"/>
          </a:avLst>
        </a:prstGeom>
        <a:solidFill>
          <a:sysClr val="window" lastClr="FFFFFF">
            <a:lumMod val="85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TRANSPORTU</a:t>
          </a:r>
        </a:p>
      </dsp:txBody>
      <dsp:txXfrm rot="-5400000">
        <a:off x="1697384" y="471629"/>
        <a:ext cx="1272546" cy="771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2627E-DDE8-444A-AE31-71F776079B16}">
      <dsp:nvSpPr>
        <dsp:cNvPr id="0" name=""/>
        <dsp:cNvSpPr/>
      </dsp:nvSpPr>
      <dsp:spPr>
        <a:xfrm rot="16200000">
          <a:off x="179" y="432"/>
          <a:ext cx="2056640" cy="2056640"/>
        </a:xfrm>
        <a:prstGeom prst="downArrow">
          <a:avLst>
            <a:gd name="adj1" fmla="val 50000"/>
            <a:gd name="adj2" fmla="val 35000"/>
          </a:avLst>
        </a:prstGeom>
        <a:solidFill>
          <a:srgbClr val="66FF6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ZWARTOŚĆ PRZESTRZENI</a:t>
          </a:r>
        </a:p>
      </dsp:txBody>
      <dsp:txXfrm rot="5400000">
        <a:off x="179" y="514592"/>
        <a:ext cx="1696728" cy="1028320"/>
      </dsp:txXfrm>
    </dsp:sp>
    <dsp:sp modelId="{E82797E4-975A-4D79-9821-13158A5A9739}">
      <dsp:nvSpPr>
        <dsp:cNvPr id="0" name=""/>
        <dsp:cNvSpPr/>
      </dsp:nvSpPr>
      <dsp:spPr>
        <a:xfrm rot="5400000">
          <a:off x="2263179" y="432"/>
          <a:ext cx="2056640" cy="2056640"/>
        </a:xfrm>
        <a:prstGeom prst="downArrow">
          <a:avLst>
            <a:gd name="adj1" fmla="val 50000"/>
            <a:gd name="adj2" fmla="val 35000"/>
          </a:avLst>
        </a:prstGeom>
        <a:solidFill>
          <a:sysClr val="window" lastClr="FFFFFF">
            <a:lumMod val="75000"/>
          </a:sys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0" kern="120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Calibri" panose="020F0502020204030204"/>
              <a:ea typeface="+mn-ea"/>
              <a:cs typeface="+mn-cs"/>
            </a:rPr>
            <a:t>ENERGOCHŁONNOŚĆ PRZESTRZENI</a:t>
          </a:r>
        </a:p>
      </dsp:txBody>
      <dsp:txXfrm rot="-5400000">
        <a:off x="2623091" y="514592"/>
        <a:ext cx="1696728" cy="1028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8E450-B622-4150-A2B3-CE0AC3596F2B}">
      <dsp:nvSpPr>
        <dsp:cNvPr id="0" name=""/>
        <dsp:cNvSpPr/>
      </dsp:nvSpPr>
      <dsp:spPr>
        <a:xfrm>
          <a:off x="2087777" y="1167291"/>
          <a:ext cx="1456652" cy="1456652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shade val="63000"/>
                <a:alpha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kern="1200" dirty="0"/>
            <a:t>OCZEKIWANIA </a:t>
          </a:r>
        </a:p>
      </dsp:txBody>
      <dsp:txXfrm>
        <a:off x="2380629" y="1508505"/>
        <a:ext cx="870948" cy="748749"/>
      </dsp:txXfrm>
    </dsp:sp>
    <dsp:sp modelId="{303315F4-07EE-4AAC-AC1B-93875176858E}">
      <dsp:nvSpPr>
        <dsp:cNvPr id="0" name=""/>
        <dsp:cNvSpPr/>
      </dsp:nvSpPr>
      <dsp:spPr>
        <a:xfrm>
          <a:off x="1225005" y="847506"/>
          <a:ext cx="1059383" cy="1059383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shade val="63000"/>
                <a:alpha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kern="1200" dirty="0"/>
            <a:t>MOŻLIWOŚCI</a:t>
          </a:r>
        </a:p>
      </dsp:txBody>
      <dsp:txXfrm>
        <a:off x="1491708" y="1115821"/>
        <a:ext cx="525977" cy="522753"/>
      </dsp:txXfrm>
    </dsp:sp>
    <dsp:sp modelId="{3A6F9B16-5608-43C8-8E5F-7F2E3ED95F34}">
      <dsp:nvSpPr>
        <dsp:cNvPr id="0" name=""/>
        <dsp:cNvSpPr/>
      </dsp:nvSpPr>
      <dsp:spPr>
        <a:xfrm rot="20700000">
          <a:off x="1818368" y="116640"/>
          <a:ext cx="1037979" cy="1037979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hueOff val="0"/>
                <a:satOff val="0"/>
                <a:lumOff val="0"/>
                <a:shade val="63000"/>
                <a:alpha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700" kern="1200" dirty="0"/>
            <a:t>POTRZEBY</a:t>
          </a:r>
        </a:p>
      </dsp:txBody>
      <dsp:txXfrm rot="-20700000">
        <a:off x="2046027" y="344299"/>
        <a:ext cx="582660" cy="582660"/>
      </dsp:txXfrm>
    </dsp:sp>
    <dsp:sp modelId="{176048AB-8B97-4398-927E-6A2BD495259A}">
      <dsp:nvSpPr>
        <dsp:cNvPr id="0" name=""/>
        <dsp:cNvSpPr/>
      </dsp:nvSpPr>
      <dsp:spPr>
        <a:xfrm>
          <a:off x="1944375" y="981020"/>
          <a:ext cx="1864515" cy="1864515"/>
        </a:xfrm>
        <a:prstGeom prst="circularArrow">
          <a:avLst>
            <a:gd name="adj1" fmla="val 4688"/>
            <a:gd name="adj2" fmla="val 299029"/>
            <a:gd name="adj3" fmla="val 2462490"/>
            <a:gd name="adj4" fmla="val 15982169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shade val="63000"/>
                <a:alpha val="4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70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8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shade val="63000"/>
                <a:alpha val="9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3C3905-B89C-48E2-AD1A-1E864829F607}">
      <dsp:nvSpPr>
        <dsp:cNvPr id="0" name=""/>
        <dsp:cNvSpPr/>
      </dsp:nvSpPr>
      <dsp:spPr>
        <a:xfrm>
          <a:off x="1037390" y="619739"/>
          <a:ext cx="1354686" cy="135468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shade val="63000"/>
                <a:alpha val="9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8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70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shade val="63000"/>
                <a:alpha val="4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F9D5BD-19AC-4B3E-BB5D-1FDE362319DB}">
      <dsp:nvSpPr>
        <dsp:cNvPr id="0" name=""/>
        <dsp:cNvSpPr/>
      </dsp:nvSpPr>
      <dsp:spPr>
        <a:xfrm>
          <a:off x="1578272" y="-104082"/>
          <a:ext cx="1460625" cy="146062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shade val="63000"/>
                <a:alpha val="5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5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50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shade val="100000"/>
                <a:satMod val="118000"/>
                <a:alpha val="60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shade val="90000"/>
                <a:satMod val="110000"/>
                <a:alpha val="7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shade val="63000"/>
                <a:alpha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5978A-C097-441A-A1C7-EC21642F85A2}">
      <dsp:nvSpPr>
        <dsp:cNvPr id="0" name=""/>
        <dsp:cNvSpPr/>
      </dsp:nvSpPr>
      <dsp:spPr>
        <a:xfrm>
          <a:off x="0" y="0"/>
          <a:ext cx="4644000" cy="464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70DEB5-2591-4EF8-A630-34A9AC698783}">
      <dsp:nvSpPr>
        <dsp:cNvPr id="0" name=""/>
        <dsp:cNvSpPr/>
      </dsp:nvSpPr>
      <dsp:spPr>
        <a:xfrm>
          <a:off x="2322000" y="0"/>
          <a:ext cx="8514000" cy="4644000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u="sng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STRUKTUR OSADNICZYCH</a:t>
          </a:r>
        </a:p>
      </dsp:txBody>
      <dsp:txXfrm>
        <a:off x="2322000" y="0"/>
        <a:ext cx="8514000" cy="464399"/>
      </dsp:txXfrm>
    </dsp:sp>
    <dsp:sp modelId="{DBE5387E-7D9C-48D2-B3F4-B56B4A62F003}">
      <dsp:nvSpPr>
        <dsp:cNvPr id="0" name=""/>
        <dsp:cNvSpPr/>
      </dsp:nvSpPr>
      <dsp:spPr>
        <a:xfrm>
          <a:off x="348299" y="464399"/>
          <a:ext cx="3947400" cy="39474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-84258"/>
                <a:satOff val="-9167"/>
                <a:lumOff val="6075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-84258"/>
                <a:satOff val="-9167"/>
                <a:lumOff val="607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ABA11C-C09E-4BE9-B9C3-F266F0C1EF56}">
      <dsp:nvSpPr>
        <dsp:cNvPr id="0" name=""/>
        <dsp:cNvSpPr/>
      </dsp:nvSpPr>
      <dsp:spPr>
        <a:xfrm>
          <a:off x="2322000" y="464399"/>
          <a:ext cx="8514000" cy="3947400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u="none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SYSTEMÓW TRANSPORTOWYCH</a:t>
          </a:r>
        </a:p>
      </dsp:txBody>
      <dsp:txXfrm>
        <a:off x="2322000" y="464399"/>
        <a:ext cx="8514000" cy="464399"/>
      </dsp:txXfrm>
    </dsp:sp>
    <dsp:sp modelId="{F44D1581-8F69-4993-91C1-D3F7BC66F23D}">
      <dsp:nvSpPr>
        <dsp:cNvPr id="0" name=""/>
        <dsp:cNvSpPr/>
      </dsp:nvSpPr>
      <dsp:spPr>
        <a:xfrm>
          <a:off x="696599" y="928798"/>
          <a:ext cx="3250801" cy="32508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-168517"/>
                <a:satOff val="-18334"/>
                <a:lumOff val="12150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-168517"/>
                <a:satOff val="-18334"/>
                <a:lumOff val="1215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DBEF6A-AF46-4037-B5D6-D3ECD844410C}">
      <dsp:nvSpPr>
        <dsp:cNvPr id="0" name=""/>
        <dsp:cNvSpPr/>
      </dsp:nvSpPr>
      <dsp:spPr>
        <a:xfrm>
          <a:off x="2322000" y="928798"/>
          <a:ext cx="8514000" cy="3250801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POJAZDÓW</a:t>
          </a:r>
        </a:p>
      </dsp:txBody>
      <dsp:txXfrm>
        <a:off x="2322000" y="928798"/>
        <a:ext cx="8514000" cy="464399"/>
      </dsp:txXfrm>
    </dsp:sp>
    <dsp:sp modelId="{9ECF7802-6879-4AA6-B39C-BB44D41B8C1E}">
      <dsp:nvSpPr>
        <dsp:cNvPr id="0" name=""/>
        <dsp:cNvSpPr/>
      </dsp:nvSpPr>
      <dsp:spPr>
        <a:xfrm>
          <a:off x="1044898" y="1393197"/>
          <a:ext cx="2554202" cy="255420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-252775"/>
                <a:satOff val="-27500"/>
                <a:lumOff val="18225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-252775"/>
                <a:satOff val="-27500"/>
                <a:lumOff val="182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265D72-8F4F-4A72-B163-DE47100DCFAC}">
      <dsp:nvSpPr>
        <dsp:cNvPr id="0" name=""/>
        <dsp:cNvSpPr/>
      </dsp:nvSpPr>
      <dsp:spPr>
        <a:xfrm>
          <a:off x="2322000" y="1393197"/>
          <a:ext cx="8514000" cy="2554202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OBIEKTÓW (BUDOWLANYCH)</a:t>
          </a:r>
        </a:p>
      </dsp:txBody>
      <dsp:txXfrm>
        <a:off x="2322000" y="1393197"/>
        <a:ext cx="8514000" cy="464404"/>
      </dsp:txXfrm>
    </dsp:sp>
    <dsp:sp modelId="{CC0D9373-E034-4947-9CBE-931B6DC7B6C7}">
      <dsp:nvSpPr>
        <dsp:cNvPr id="0" name=""/>
        <dsp:cNvSpPr/>
      </dsp:nvSpPr>
      <dsp:spPr>
        <a:xfrm>
          <a:off x="1393201" y="1857602"/>
          <a:ext cx="1857597" cy="18575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-337033"/>
                <a:satOff val="-36667"/>
                <a:lumOff val="24301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-337033"/>
                <a:satOff val="-36667"/>
                <a:lumOff val="2430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29A9CF-A9AE-4023-895F-D2245C54A9D9}">
      <dsp:nvSpPr>
        <dsp:cNvPr id="0" name=""/>
        <dsp:cNvSpPr/>
      </dsp:nvSpPr>
      <dsp:spPr>
        <a:xfrm>
          <a:off x="2322000" y="1857602"/>
          <a:ext cx="8514000" cy="1857597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u="none" kern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URZĄDZEŃ PRZESYŁĄJĄCYCH ENERGIĘ</a:t>
          </a:r>
        </a:p>
      </dsp:txBody>
      <dsp:txXfrm>
        <a:off x="2322000" y="1857602"/>
        <a:ext cx="8514000" cy="464399"/>
      </dsp:txXfrm>
    </dsp:sp>
    <dsp:sp modelId="{53796F10-C57C-4837-9445-DA2D6A7FDB6D}">
      <dsp:nvSpPr>
        <dsp:cNvPr id="0" name=""/>
        <dsp:cNvSpPr/>
      </dsp:nvSpPr>
      <dsp:spPr>
        <a:xfrm>
          <a:off x="1741500" y="2322001"/>
          <a:ext cx="1160998" cy="116099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-421292"/>
                <a:satOff val="-45834"/>
                <a:lumOff val="30376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-421292"/>
                <a:satOff val="-45834"/>
                <a:lumOff val="3037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8DB169-6AC3-46C7-A4DC-D27D39B6BB5F}">
      <dsp:nvSpPr>
        <dsp:cNvPr id="0" name=""/>
        <dsp:cNvSpPr/>
      </dsp:nvSpPr>
      <dsp:spPr>
        <a:xfrm>
          <a:off x="2322000" y="2322001"/>
          <a:ext cx="8514000" cy="1160998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URZĄDZEŃ ZUŻYWAJĄCYCH ENERGIĘ</a:t>
          </a:r>
        </a:p>
      </dsp:txBody>
      <dsp:txXfrm>
        <a:off x="2322000" y="2322001"/>
        <a:ext cx="8514000" cy="464399"/>
      </dsp:txXfrm>
    </dsp:sp>
    <dsp:sp modelId="{8F6B8179-557B-401A-B44E-84DD9F061C7F}">
      <dsp:nvSpPr>
        <dsp:cNvPr id="0" name=""/>
        <dsp:cNvSpPr/>
      </dsp:nvSpPr>
      <dsp:spPr>
        <a:xfrm>
          <a:off x="2089800" y="2786400"/>
          <a:ext cx="464399" cy="4643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80000"/>
                <a:hueOff val="-505550"/>
                <a:satOff val="-55001"/>
                <a:lumOff val="36451"/>
                <a:alphaOff val="0"/>
                <a:tint val="96000"/>
                <a:lumMod val="100000"/>
              </a:schemeClr>
            </a:gs>
            <a:gs pos="78000">
              <a:schemeClr val="accent1">
                <a:shade val="80000"/>
                <a:hueOff val="-505550"/>
                <a:satOff val="-55001"/>
                <a:lumOff val="3645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385EE-7C20-427C-B53C-331B31110737}">
      <dsp:nvSpPr>
        <dsp:cNvPr id="0" name=""/>
        <dsp:cNvSpPr/>
      </dsp:nvSpPr>
      <dsp:spPr>
        <a:xfrm>
          <a:off x="2322000" y="2786400"/>
          <a:ext cx="8514000" cy="464399"/>
        </a:xfrm>
        <a:prstGeom prst="rect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SPRAWNOŚĆ ENERGETYCZNA URZĄDZEŃ WYTWARZAJĄCYCH ENERGIĘ</a:t>
          </a:r>
        </a:p>
      </dsp:txBody>
      <dsp:txXfrm>
        <a:off x="2322000" y="2786400"/>
        <a:ext cx="8514000" cy="464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3BC8F-2EAE-4889-A4E5-715B7B0D8A6C}">
      <dsp:nvSpPr>
        <dsp:cNvPr id="0" name=""/>
        <dsp:cNvSpPr/>
      </dsp:nvSpPr>
      <dsp:spPr>
        <a:xfrm>
          <a:off x="102130" y="260905"/>
          <a:ext cx="2528437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Dzisiaj w zakresie zaopatrzenia w energię dominuje podejście, że należy ją zapewnić – wytworzyć i dostarczyć. </a:t>
          </a:r>
          <a:endParaRPr lang="pl-PL" sz="13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130" y="260905"/>
        <a:ext cx="2528437" cy="1517062"/>
      </dsp:txXfrm>
    </dsp:sp>
    <dsp:sp modelId="{9CD41DC2-1CAB-4E3F-88EB-C15293F4343A}">
      <dsp:nvSpPr>
        <dsp:cNvPr id="0" name=""/>
        <dsp:cNvSpPr/>
      </dsp:nvSpPr>
      <dsp:spPr>
        <a:xfrm>
          <a:off x="2911781" y="180896"/>
          <a:ext cx="2528437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-6667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Większość działań skupia się na rozwiązaniach indywidualnych.</a:t>
          </a:r>
        </a:p>
      </dsp:txBody>
      <dsp:txXfrm>
        <a:off x="2911781" y="180896"/>
        <a:ext cx="2528437" cy="1517062"/>
      </dsp:txXfrm>
    </dsp:sp>
    <dsp:sp modelId="{216DE7F8-3D1C-4DD0-99D2-E4F99CF215AC}">
      <dsp:nvSpPr>
        <dsp:cNvPr id="0" name=""/>
        <dsp:cNvSpPr/>
      </dsp:nvSpPr>
      <dsp:spPr>
        <a:xfrm>
          <a:off x="5693062" y="180896"/>
          <a:ext cx="2528437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Efektywność energetyczną rozpatrywana jest w kontekście urządzeń i budynków nie w kontekście systemu - regionu</a:t>
          </a:r>
        </a:p>
      </dsp:txBody>
      <dsp:txXfrm>
        <a:off x="5693062" y="180896"/>
        <a:ext cx="2528437" cy="1517062"/>
      </dsp:txXfrm>
    </dsp:sp>
    <dsp:sp modelId="{28A93FF1-3031-4767-AF00-1D810835A9FF}">
      <dsp:nvSpPr>
        <dsp:cNvPr id="0" name=""/>
        <dsp:cNvSpPr/>
      </dsp:nvSpPr>
      <dsp:spPr>
        <a:xfrm>
          <a:off x="44722" y="1950802"/>
          <a:ext cx="2699991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Brak jest podejścia komplementarnego: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łączenia rozwiązań indywidualnych w grupowe lub zbiorcze.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uwzględnienia relacji przestrzennych pomiędzy odbiornikami energii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uwzględnienia energetycznych kosztów transportu w całościowym bilansie energetycznym</a:t>
          </a:r>
        </a:p>
      </dsp:txBody>
      <dsp:txXfrm>
        <a:off x="44722" y="1950802"/>
        <a:ext cx="2699991" cy="1517062"/>
      </dsp:txXfrm>
    </dsp:sp>
    <dsp:sp modelId="{1F373841-9B6D-423B-9EA9-525EF506F022}">
      <dsp:nvSpPr>
        <dsp:cNvPr id="0" name=""/>
        <dsp:cNvSpPr/>
      </dsp:nvSpPr>
      <dsp:spPr>
        <a:xfrm>
          <a:off x="2997558" y="1950802"/>
          <a:ext cx="2528437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 Polsce w planowaniu zagospodarowania przestrzennego </a:t>
          </a:r>
          <a:b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nie uwzględnia się aspektów energetycznych. </a:t>
          </a:r>
        </a:p>
      </dsp:txBody>
      <dsp:txXfrm>
        <a:off x="2997558" y="1950802"/>
        <a:ext cx="2528437" cy="1517062"/>
      </dsp:txXfrm>
    </dsp:sp>
    <dsp:sp modelId="{CB32E02A-A5C6-4F62-8EF8-44BFEBAE4518}">
      <dsp:nvSpPr>
        <dsp:cNvPr id="0" name=""/>
        <dsp:cNvSpPr/>
      </dsp:nvSpPr>
      <dsp:spPr>
        <a:xfrm>
          <a:off x="5778839" y="1950802"/>
          <a:ext cx="2528437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-33333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Nie wykonuje się prognozy energetycznej dla opracowania planistycznego, nie bilansuje energetycznego zapotrzebowania struktur przestrzennych, nie gromadzi się danych na poziomie lokalnym.</a:t>
          </a:r>
        </a:p>
      </dsp:txBody>
      <dsp:txXfrm>
        <a:off x="5778839" y="1950802"/>
        <a:ext cx="2528437" cy="1517062"/>
      </dsp:txXfrm>
    </dsp:sp>
    <dsp:sp modelId="{F63D8285-EE12-4374-B719-E5C74D24A3F7}">
      <dsp:nvSpPr>
        <dsp:cNvPr id="0" name=""/>
        <dsp:cNvSpPr/>
      </dsp:nvSpPr>
      <dsp:spPr>
        <a:xfrm>
          <a:off x="35999" y="3720708"/>
          <a:ext cx="8280000" cy="151706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6000"/>
                <a:lumMod val="100000"/>
              </a:schemeClr>
            </a:gs>
            <a:gs pos="78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Wyzwanie, przed którym stoimy to rozpraszanie źródeł energii, koncentracja odbiorców energii oraz bilansowanie zużycia energii związane z rozmieszczeniem przestrzennym producentów i  konsumentów energii oraz przestrzeni przesyłu i dystansu transportowego.</a:t>
          </a:r>
        </a:p>
      </dsp:txBody>
      <dsp:txXfrm>
        <a:off x="35999" y="3720708"/>
        <a:ext cx="8280000" cy="1517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EF6F1-610C-414E-A1C6-C46EC1BFC47F}" type="datetimeFigureOut">
              <a:rPr lang="pl-PL" smtClean="0"/>
              <a:t>2017-11-16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AEE94-9829-4B01-B1C2-3C2494669B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512358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7822-5EFC-428B-B943-E92D70C449EF}" type="datetimeFigureOut">
              <a:rPr lang="pl-PL" smtClean="0"/>
              <a:t>2017-11-16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5ECB4-6567-47BB-A9C1-7D1C41C570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090144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126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18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324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708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635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38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089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7340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5600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634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3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012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800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Liczba</a:t>
            </a:r>
            <a:r>
              <a:rPr lang="pl-PL" baseline="0" dirty="0"/>
              <a:t> ludności na Dolnym Śląsku od 2010 roku spadła w 115 gminach</a:t>
            </a:r>
          </a:p>
          <a:p>
            <a:r>
              <a:rPr lang="pl-PL" baseline="0" dirty="0"/>
              <a:t>Wzrost liczby ludności na obszarach wiejskich jest wyższy na Dolnym Śląsku niż średnio w Polsce (2,1% vs. 1%)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42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6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71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983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69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185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29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Spadek bezrobocia na</a:t>
            </a:r>
            <a:r>
              <a:rPr lang="pl-PL" baseline="0" dirty="0"/>
              <a:t> Dolnym Śląsku wyższy niż średnio w Polsce (-4,6 pkt % vs. -2,7 pkt 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5ECB4-6567-47BB-A9C1-7D1C41C570F5}" type="slidenum">
              <a:rPr lang="pl-PL" smtClean="0"/>
              <a:t>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83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3DAE-4887-411C-AFC8-AB3D7F3E31C8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1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27AA-B268-4496-95F7-D893021C8CCD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0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350E-3A96-4C9A-ACF0-D68688FDB906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826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B4B-457F-4FDF-93FA-6FE1CA4FC57B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54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BA3A-A8CB-4ECC-AD94-507D81897BC6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858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5372-3C5F-46BC-86B7-E08425033531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6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A645-A34D-4B8C-8A57-80F4F219E971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1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A8B6-5068-49D1-81ED-E7E2322E5CEA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FAB6-6428-4F6B-BC20-2A2A02885A1C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8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C6C-CF30-474C-893B-DCD3931CC5CC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7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55BA0-0439-4CC5-B538-6C0A3F00525F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0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B08D-B76F-41D3-865A-20CAEE524251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7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168F-2D0C-40EB-B2F0-D87088616362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3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7E6A-53B6-412E-A722-A4C557468075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9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57B1-35BA-404C-B140-D3D57C131BE1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6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FA318-5234-403B-8C49-FF26247AF11B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AD100-A6CB-4997-9078-AB62E68F0A34}" type="datetime1">
              <a:rPr lang="en-US" smtClean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WSPÓŁCZESNE WYZWANIA GOSPODAROWANIA PRZESTRZENIĄ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8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2.jpeg"/><Relationship Id="rId4" Type="http://schemas.openxmlformats.org/officeDocument/2006/relationships/diagramData" Target="../diagrams/data8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.jpe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.jpe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diagramDrawing" Target="../diagrams/drawing6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.jpeg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3.png"/><Relationship Id="rId10" Type="http://schemas.microsoft.com/office/2007/relationships/diagramDrawing" Target="../diagrams/drawing7.xml"/><Relationship Id="rId4" Type="http://schemas.openxmlformats.org/officeDocument/2006/relationships/image" Target="../media/image2.jpeg"/><Relationship Id="rId9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ctrTitle"/>
          </p:nvPr>
        </p:nvSpPr>
        <p:spPr>
          <a:xfrm>
            <a:off x="689548" y="2044769"/>
            <a:ext cx="8451879" cy="2057399"/>
          </a:xfrm>
        </p:spPr>
        <p:txBody>
          <a:bodyPr>
            <a:noAutofit/>
          </a:bodyPr>
          <a:lstStyle/>
          <a:p>
            <a:pPr>
              <a:lnSpc>
                <a:spcPts val="3360"/>
              </a:lnSpc>
            </a:pPr>
            <a:r>
              <a:rPr lang="pl-PL" sz="4000" b="1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Efektywność energetyczna </a:t>
            </a:r>
            <a:br>
              <a:rPr lang="pl-PL" sz="4000" b="1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pl-PL" sz="4000" b="1" dirty="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w lokalnej polityce rozwoju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098623" y="4992348"/>
            <a:ext cx="70428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latin typeface="Candara" panose="020E0502030303020204" pitchFamily="34" charset="0"/>
              </a:rPr>
              <a:t>dr Maciej Zathey</a:t>
            </a:r>
          </a:p>
          <a:p>
            <a:pPr algn="r"/>
            <a:r>
              <a:rPr lang="pl-PL" sz="2400" b="1" dirty="0">
                <a:latin typeface="Candara" panose="020E0502030303020204" pitchFamily="34" charset="0"/>
              </a:rPr>
              <a:t>Instytut Rozwoju Terytorialnego</a:t>
            </a:r>
          </a:p>
          <a:p>
            <a:pPr algn="r"/>
            <a:r>
              <a:rPr lang="pl-PL" sz="2400" b="1" dirty="0">
                <a:latin typeface="Candara" panose="020E0502030303020204" pitchFamily="34" charset="0"/>
              </a:rPr>
              <a:t>Wydział Architektury Politechniki Wrocławskiej  </a:t>
            </a:r>
            <a:endParaRPr lang="de-DE" sz="2400" b="1" dirty="0">
              <a:latin typeface="Candara" panose="020E0502030303020204" pitchFamily="34" charset="0"/>
            </a:endParaRPr>
          </a:p>
        </p:txBody>
      </p:sp>
      <p:pic>
        <p:nvPicPr>
          <p:cNvPr id="5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logotyp-nowy-podstawowy-k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CE9999B-D888-42AC-93D6-4CE9BC2A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0806449-41FA-4250-9353-5B662B0AF59E}"/>
              </a:ext>
            </a:extLst>
          </p:cNvPr>
          <p:cNvSpPr/>
          <p:nvPr/>
        </p:nvSpPr>
        <p:spPr>
          <a:xfrm>
            <a:off x="212455" y="254853"/>
            <a:ext cx="8592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Debata o transformacji energetycznej i gospodarczej Dolnego Śląska</a:t>
            </a:r>
            <a:endParaRPr lang="pl-PL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29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D33E6841-8208-4DE4-9A46-F9F8C094915A}"/>
              </a:ext>
            </a:extLst>
          </p:cNvPr>
          <p:cNvSpPr txBox="1">
            <a:spLocks/>
          </p:cNvSpPr>
          <p:nvPr/>
        </p:nvSpPr>
        <p:spPr>
          <a:xfrm>
            <a:off x="252000" y="293663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Problem efektywności energetycznej w programach rewitalizacji na Dolnym Śląsku</a:t>
            </a:r>
            <a:r>
              <a:rPr lang="pl-PL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B57F752-936B-4F8C-BDCA-87C2742933EF}"/>
              </a:ext>
            </a:extLst>
          </p:cNvPr>
          <p:cNvSpPr/>
          <p:nvPr/>
        </p:nvSpPr>
        <p:spPr>
          <a:xfrm>
            <a:off x="490194" y="2302993"/>
            <a:ext cx="1076935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Na negatywne oddziaływanie zanieczyszczeń powietrza </a:t>
            </a:r>
          </a:p>
          <a:p>
            <a:r>
              <a:rPr lang="pl-PL" dirty="0"/>
              <a:t>struktury osadnicze często </a:t>
            </a:r>
            <a:r>
              <a:rPr lang="pl-PL" sz="2400" dirty="0">
                <a:solidFill>
                  <a:schemeClr val="accent1"/>
                </a:solidFill>
              </a:rPr>
              <a:t>pozbawione ciepła sieciowego</a:t>
            </a:r>
            <a:r>
              <a:rPr lang="pl-PL" dirty="0"/>
              <a:t>, w których budynki wyposażone są w </a:t>
            </a:r>
            <a:r>
              <a:rPr lang="pl-PL" sz="2400" dirty="0">
                <a:solidFill>
                  <a:schemeClr val="accent1"/>
                </a:solidFill>
              </a:rPr>
              <a:t>nieefektywne lub zdegradowane instalacje służące do wytwarzania ciepła</a:t>
            </a:r>
            <a:r>
              <a:rPr lang="pl-PL" dirty="0"/>
              <a:t>, tereny mieszkaniowe, w których </a:t>
            </a:r>
            <a:r>
              <a:rPr lang="pl-PL" sz="2400" dirty="0">
                <a:solidFill>
                  <a:schemeClr val="accent1"/>
                </a:solidFill>
              </a:rPr>
              <a:t>brak instalacji do </a:t>
            </a:r>
            <a:r>
              <a:rPr lang="pl-PL" sz="2400" dirty="0" err="1">
                <a:solidFill>
                  <a:schemeClr val="accent1"/>
                </a:solidFill>
              </a:rPr>
              <a:t>bezemisyjnego</a:t>
            </a:r>
            <a:r>
              <a:rPr lang="pl-PL" sz="2400" dirty="0">
                <a:solidFill>
                  <a:schemeClr val="accent1"/>
                </a:solidFill>
              </a:rPr>
              <a:t> wytwarzania ciepła, brak sieci gazowych, obszary w których dominują budynki mieszkalne wykonane w przestarzałych technologiach, o niskiej efektywności energetycznej</a:t>
            </a:r>
            <a:r>
              <a:rPr lang="pl-PL" dirty="0"/>
              <a:t>. Niekorzystną sytuację dodatkowo stymuluje  </a:t>
            </a:r>
            <a:r>
              <a:rPr lang="pl-PL" sz="2400" dirty="0">
                <a:solidFill>
                  <a:schemeClr val="accent1"/>
                </a:solidFill>
              </a:rPr>
              <a:t>ubóstwo energetyczne</a:t>
            </a:r>
            <a:r>
              <a:rPr lang="pl-PL" dirty="0"/>
              <a:t>, a więc sytuacja materialna społeczeństwa uniemożliwiająca lub znacznie ograniczająca zakup usług energetycznych. </a:t>
            </a:r>
          </a:p>
        </p:txBody>
      </p:sp>
    </p:spTree>
    <p:extLst>
      <p:ext uri="{BB962C8B-B14F-4D97-AF65-F5344CB8AC3E}">
        <p14:creationId xmlns:p14="http://schemas.microsoft.com/office/powerpoint/2010/main" val="53781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85AAAFB-829B-4425-873C-18909AB7E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20925"/>
              </p:ext>
            </p:extLst>
          </p:nvPr>
        </p:nvGraphicFramePr>
        <p:xfrm>
          <a:off x="824537" y="541184"/>
          <a:ext cx="8410907" cy="5425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213">
                  <a:extLst>
                    <a:ext uri="{9D8B030D-6E8A-4147-A177-3AD203B41FA5}">
                      <a16:colId xmlns:a16="http://schemas.microsoft.com/office/drawing/2014/main" val="580362941"/>
                    </a:ext>
                  </a:extLst>
                </a:gridCol>
                <a:gridCol w="1230416">
                  <a:extLst>
                    <a:ext uri="{9D8B030D-6E8A-4147-A177-3AD203B41FA5}">
                      <a16:colId xmlns:a16="http://schemas.microsoft.com/office/drawing/2014/main" val="3624223263"/>
                    </a:ext>
                  </a:extLst>
                </a:gridCol>
                <a:gridCol w="1248780">
                  <a:extLst>
                    <a:ext uri="{9D8B030D-6E8A-4147-A177-3AD203B41FA5}">
                      <a16:colId xmlns:a16="http://schemas.microsoft.com/office/drawing/2014/main" val="2214190988"/>
                    </a:ext>
                  </a:extLst>
                </a:gridCol>
                <a:gridCol w="918220">
                  <a:extLst>
                    <a:ext uri="{9D8B030D-6E8A-4147-A177-3AD203B41FA5}">
                      <a16:colId xmlns:a16="http://schemas.microsoft.com/office/drawing/2014/main" val="1259730131"/>
                    </a:ext>
                  </a:extLst>
                </a:gridCol>
                <a:gridCol w="716213">
                  <a:extLst>
                    <a:ext uri="{9D8B030D-6E8A-4147-A177-3AD203B41FA5}">
                      <a16:colId xmlns:a16="http://schemas.microsoft.com/office/drawing/2014/main" val="2828041254"/>
                    </a:ext>
                  </a:extLst>
                </a:gridCol>
                <a:gridCol w="716213">
                  <a:extLst>
                    <a:ext uri="{9D8B030D-6E8A-4147-A177-3AD203B41FA5}">
                      <a16:colId xmlns:a16="http://schemas.microsoft.com/office/drawing/2014/main" val="1334238487"/>
                    </a:ext>
                  </a:extLst>
                </a:gridCol>
                <a:gridCol w="716213">
                  <a:extLst>
                    <a:ext uri="{9D8B030D-6E8A-4147-A177-3AD203B41FA5}">
                      <a16:colId xmlns:a16="http://schemas.microsoft.com/office/drawing/2014/main" val="166663136"/>
                    </a:ext>
                  </a:extLst>
                </a:gridCol>
                <a:gridCol w="716213">
                  <a:extLst>
                    <a:ext uri="{9D8B030D-6E8A-4147-A177-3AD203B41FA5}">
                      <a16:colId xmlns:a16="http://schemas.microsoft.com/office/drawing/2014/main" val="3073298527"/>
                    </a:ext>
                  </a:extLst>
                </a:gridCol>
                <a:gridCol w="716213">
                  <a:extLst>
                    <a:ext uri="{9D8B030D-6E8A-4147-A177-3AD203B41FA5}">
                      <a16:colId xmlns:a16="http://schemas.microsoft.com/office/drawing/2014/main" val="163324758"/>
                    </a:ext>
                  </a:extLst>
                </a:gridCol>
                <a:gridCol w="716213">
                  <a:extLst>
                    <a:ext uri="{9D8B030D-6E8A-4147-A177-3AD203B41FA5}">
                      <a16:colId xmlns:a16="http://schemas.microsoft.com/office/drawing/2014/main" val="4236328440"/>
                    </a:ext>
                  </a:extLst>
                </a:gridCol>
              </a:tblGrid>
              <a:tr h="17799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L.p.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Nazwa gminy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Rodzaj gminy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Wskazanie problemu zanieczyszczeń powietrza na etapie diagnozy.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Działania implementacyjne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679624"/>
                  </a:ext>
                </a:extLst>
              </a:tr>
              <a:tr h="1668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Projekty z listy 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Projekty z listy B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545548"/>
                  </a:ext>
                </a:extLst>
              </a:tr>
              <a:tr h="11402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Liczba wszystkich projektów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Liczba projektów związanych z termomodernizacją lub efektywnością energetyczną budynków.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Liczba projektów, w których celem jest ochrona powietrza.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Liczba wszystkich projektów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Liczba projektów związanych z termomodernizacją lub efektywnością energetyczną budynków.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Liczba projektów, w których celem jest ochrona powietrza.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vert="vert270" anchor="ctr"/>
                </a:tc>
                <a:extLst>
                  <a:ext uri="{0D108BD9-81ED-4DB2-BD59-A6C34878D82A}">
                    <a16:rowId xmlns:a16="http://schemas.microsoft.com/office/drawing/2014/main" val="1419361685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miasto Wrocław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 brak programu zatwierdzonego przez IZ RPO WD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18791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miasto Legnica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082361779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Bolesławiec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8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48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4122201241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Dzierżoniów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18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3036010532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5.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Głogów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634635405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Jelenia Góra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388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500109396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Jeżów Sudecki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 brak programu zatwierdzonego przez IZ RPO WD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935334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8.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Mysłakowice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525891271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Podgórzyn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21350297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10.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Kłodzko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8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2588007317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11.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Kłodzko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48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595054988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12.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Nowa Ruda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 brak programu zatwierdzonego przez IZ RPO WD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260115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13.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Nowa Ruda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7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0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578149163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14.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Oława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19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3945615587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15.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Strzegom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miejsko-wiejska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2012637341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16.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Świdnica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27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384157649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17.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Wisznia Mała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2428298400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18.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Czernica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 brak programu zatwierdzonego przez IZ RPO WD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256985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19.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Długołęka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342677860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Kobierzyce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801463012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21.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Siechnice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miejsko-wiejska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14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3492898777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22.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Żórawina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 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512240879"/>
                  </a:ext>
                </a:extLst>
              </a:tr>
              <a:tr h="18422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23.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Ząbkowice Śląskie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miejsko-wiejska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96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743482927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24.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Bogatynia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miejsko-wiejska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36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3266559082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25.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Zgorzelec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tak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4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364554265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26.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Zgorzelec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wiejska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 brak programu zatwierdzonego przez IZ RPO WD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696713"/>
                  </a:ext>
                </a:extLst>
              </a:tr>
              <a:tr h="1444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27.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Złotoryja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miejska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nie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3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2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0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11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</a:rPr>
                        <a:t>5</a:t>
                      </a:r>
                      <a:endParaRPr lang="pl-PL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</a:rPr>
                        <a:t>5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581" marR="23581" marT="0" marB="0" anchor="ctr"/>
                </a:tc>
                <a:extLst>
                  <a:ext uri="{0D108BD9-81ED-4DB2-BD59-A6C34878D82A}">
                    <a16:rowId xmlns:a16="http://schemas.microsoft.com/office/drawing/2014/main" val="1623863207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9EE62145-5586-406A-B153-6046F1D450A2}"/>
              </a:ext>
            </a:extLst>
          </p:cNvPr>
          <p:cNvSpPr txBox="1"/>
          <p:nvPr/>
        </p:nvSpPr>
        <p:spPr>
          <a:xfrm>
            <a:off x="9491707" y="3577590"/>
            <a:ext cx="25907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Analiza programów rewitalizacji dla 27 gmin województwa dolnośląskiego w których stwierdzono przekroczenia średnioroczne B(a)P oraz PM10 w 2016r.</a:t>
            </a:r>
          </a:p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777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D33E6841-8208-4DE4-9A46-F9F8C094915A}"/>
              </a:ext>
            </a:extLst>
          </p:cNvPr>
          <p:cNvSpPr txBox="1">
            <a:spLocks/>
          </p:cNvSpPr>
          <p:nvPr/>
        </p:nvSpPr>
        <p:spPr>
          <a:xfrm>
            <a:off x="252000" y="293663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b="1" dirty="0"/>
              <a:t>Ujęcie problematyki zanieczyszczenia powietrza w lokalnych programach rewitalizacji gmin województwa dolnośląskiego, w których stwierdzono przekroczenia dopuszczalnych poziomów zanieczyszczenia powietrza (PM10 i </a:t>
            </a:r>
            <a:r>
              <a:rPr lang="pl-PL" b="1" dirty="0" err="1"/>
              <a:t>BaP</a:t>
            </a:r>
            <a:r>
              <a:rPr lang="pl-PL" b="1" dirty="0"/>
              <a:t>) w roku 2016. 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FB40D3-3BFB-481C-9D1C-C88E71536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00" y="1667103"/>
            <a:ext cx="6583140" cy="447653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C6A68F-7C57-4705-BA1C-1377B8FA9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295" y="1982498"/>
            <a:ext cx="5005250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1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D33E6841-8208-4DE4-9A46-F9F8C094915A}"/>
              </a:ext>
            </a:extLst>
          </p:cNvPr>
          <p:cNvSpPr txBox="1">
            <a:spLocks/>
          </p:cNvSpPr>
          <p:nvPr/>
        </p:nvSpPr>
        <p:spPr>
          <a:xfrm>
            <a:off x="252000" y="293663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Problem efektywności energetycznej w programach rewitalizacji na Dolnym Śląsku</a:t>
            </a:r>
            <a:r>
              <a:rPr lang="pl-PL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AFE9EFF-5AA4-46B9-886C-BBA271AE89BF}"/>
              </a:ext>
            </a:extLst>
          </p:cNvPr>
          <p:cNvSpPr/>
          <p:nvPr/>
        </p:nvSpPr>
        <p:spPr>
          <a:xfrm>
            <a:off x="362004" y="2170644"/>
            <a:ext cx="109784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sz="20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lokalne programy rewitalizacji -  </a:t>
            </a:r>
            <a:r>
              <a:rPr lang="pl-PL" sz="2000" b="1" dirty="0">
                <a:solidFill>
                  <a:srgbClr val="C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dostęp do środków finansowych z UE</a:t>
            </a:r>
            <a:r>
              <a:rPr lang="pl-PL" sz="20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sz="20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poprawa jakości powietrza efektywność energetyczna budynków nie jest definiowana jako wiodący problem środowiskowy w analizowanych lokalnych programach rewitalizacji,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sz="20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lokalne programy rewitalizacji reprezentują bardzo zróżnicowany poziom przygotowania i są też trudno porównywalne.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pl-PL" sz="20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 finansów publicznych gmin powoduje często, że </a:t>
            </a:r>
            <a:r>
              <a:rPr lang="pl-PL" sz="2000" b="1" dirty="0">
                <a:solidFill>
                  <a:srgbClr val="C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zadania własne gminy przedstawia się jako zadania z zakresu rewitalizacji</a:t>
            </a:r>
            <a:r>
              <a:rPr lang="pl-PL" sz="2000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skierowane do finansowania zewnętrznego. </a:t>
            </a:r>
            <a:endParaRPr lang="pl-P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CA58A4F2-BADE-4108-834C-B2E674B194CE}"/>
              </a:ext>
            </a:extLst>
          </p:cNvPr>
          <p:cNvSpPr/>
          <p:nvPr/>
        </p:nvSpPr>
        <p:spPr>
          <a:xfrm>
            <a:off x="0" y="5052060"/>
            <a:ext cx="4572000" cy="18059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52000" y="258944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</a:rPr>
              <a:t>Analiza studiów uwarunkowań i kierunków zagospodarowania przestrzennego gminy - uwarunkowania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/>
          </p:nvPr>
        </p:nvGraphicFramePr>
        <p:xfrm>
          <a:off x="7906713" y="1386569"/>
          <a:ext cx="4113106" cy="4783309"/>
        </p:xfrm>
        <a:graphic>
          <a:graphicData uri="http://schemas.openxmlformats.org/drawingml/2006/table">
            <a:tbl>
              <a:tblPr/>
              <a:tblGrid>
                <a:gridCol w="381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248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Nazwa gminy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Rodzaj gminy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Zagadnienia związane z zanieczyszczeniem powietrza wskazane w uwarunkowaniach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Wrocław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Legnica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Bogatynia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Bolesławiec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Czernica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Długołęka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Dzierżoniów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Głogów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Jelenia Góra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Jeżów Sudecki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Kłodzko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Kłodzko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Kobierzyce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Mysłakowice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Nowa Ruda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Nowa Ruda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Oława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Podgórzyn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Siechnice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Strzegom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Świdnica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Wisznia Mała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Ząbkowice Śląskie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Zgorzelec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Zgorzelec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Złotoryja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Żórawina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171571"/>
            <a:ext cx="7560000" cy="529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1F83E1-E36D-4E34-8E19-A1163AE35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204045"/>
            <a:ext cx="698274" cy="720000"/>
          </a:xfrm>
          <a:prstGeom prst="rect">
            <a:avLst/>
          </a:prstGeom>
        </p:spPr>
      </p:pic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C0739D50-2C0A-4AB0-A1A7-6D6127CF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1029" y="6450121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</p:spTree>
    <p:extLst>
      <p:ext uri="{BB962C8B-B14F-4D97-AF65-F5344CB8AC3E}">
        <p14:creationId xmlns:p14="http://schemas.microsoft.com/office/powerpoint/2010/main" val="974134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1112E7A-E8B7-453E-9D91-FCC7949D5051}"/>
              </a:ext>
            </a:extLst>
          </p:cNvPr>
          <p:cNvSpPr/>
          <p:nvPr/>
        </p:nvSpPr>
        <p:spPr>
          <a:xfrm>
            <a:off x="0" y="5052060"/>
            <a:ext cx="4572000" cy="18059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52000" y="258944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</a:rPr>
              <a:t>Analiza studiów uwarunkowań i kierunków zagospodarowania przestrzennego gminy - kierunki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171571"/>
            <a:ext cx="7560000" cy="529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7776000" y="1369159"/>
          <a:ext cx="4271257" cy="4902004"/>
        </p:xfrm>
        <a:graphic>
          <a:graphicData uri="http://schemas.openxmlformats.org/drawingml/2006/table">
            <a:tbl>
              <a:tblPr/>
              <a:tblGrid>
                <a:gridCol w="346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7406"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Nazwa gminy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Rodzaj gminy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Ustalenia w zakresie ochrony przed zanieczyszczeniem powietrza wskazane w kierunkach zagospodarowania przestrzennego</a:t>
                      </a:r>
                    </a:p>
                  </a:txBody>
                  <a:tcPr marL="6343" marR="6343" marT="634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Wrocław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Legnica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Bogatynia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Bolesławiec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Czernica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Długołęka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Dzierżoniów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Głogów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Jelenia Góra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Jeżów Sudecki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Kłodzko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Kłodzko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Kobierzyce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Mysłakowice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Nowa Ruda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Nowa Ruda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Oława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Podgórzyn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Siechnice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Strzegom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Świdnica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Wisznia Mała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Ząbkowice Śląskie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Zgorzelec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Zgorzelec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Złotoryja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Żórawina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6343" marR="6343" marT="6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343" marR="6343" marT="63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DAC135D9-53D7-4651-A7A1-FAAC8CA5A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0BC0EB22-D063-4889-B8C4-7947B36B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7194" y="6416493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</p:spTree>
    <p:extLst>
      <p:ext uri="{BB962C8B-B14F-4D97-AF65-F5344CB8AC3E}">
        <p14:creationId xmlns:p14="http://schemas.microsoft.com/office/powerpoint/2010/main" val="31220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52000" y="258944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</a:rPr>
              <a:t>Analiza studiów uwarunkowań i kierunków zagospodarowania przestrzennego gminy - kierunki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9525" y="1112110"/>
          <a:ext cx="12168003" cy="5212064"/>
        </p:xfrm>
        <a:graphic>
          <a:graphicData uri="http://schemas.openxmlformats.org/drawingml/2006/table">
            <a:tbl>
              <a:tblPr/>
              <a:tblGrid>
                <a:gridCol w="18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52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0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21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952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80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410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00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410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8414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8414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79216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7612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4011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9523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8414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l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Lp.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Nazwa gminy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Rodzaj gminy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Przewietrzanie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Proekologiczne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OZE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Słońce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Wiatr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Woda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Geotermia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Pompy ciepła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Biomasa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Ciepło sieciowe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Gaz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Olej opałowy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Energia elektryczna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Termo-modernizacja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Układ komunikacyjny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Transport publiczny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Ruch pieszy lub rowerowy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Zieleń 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Urbanistyka</a:t>
                      </a: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Wrocław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Legnica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Bogatynia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Bolesławiec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Czernica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Długołęka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Dzierżoniów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Głogów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Jelenia Góra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Jeżów Sudecki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Kłodzko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Kłodzko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Kobierzyce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Mysłakowice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Nowa Ruda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Nowa Ruda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Oława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Podgórzyn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Siechnice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Strzegom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Świdnica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Wisznia Mała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3920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</a:t>
                      </a:r>
                    </a:p>
                  </a:txBody>
                  <a:tcPr marL="5200" marR="5200" marT="5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Ząbkowice Śląskie</a:t>
                      </a:r>
                    </a:p>
                  </a:txBody>
                  <a:tcPr marL="5200" marR="5200" marT="5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miejsko-wiejska</a:t>
                      </a:r>
                    </a:p>
                  </a:txBody>
                  <a:tcPr marL="5200" marR="5200" marT="52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Zgorzelec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Zgorzelec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Złotoryja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7254"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Żórawina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wiejska</a:t>
                      </a: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l-PL" sz="9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00" marR="5200" marT="52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5EAD98E-7DA1-420C-B51E-43B243B5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4E459D42-595B-4A1E-A919-E595CB5F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10" name="Obraz 9" descr="logotyp-nowy-podstawowy-kolor.JPG">
            <a:extLst>
              <a:ext uri="{FF2B5EF4-FFF2-40B4-BE49-F238E27FC236}">
                <a16:creationId xmlns:a16="http://schemas.microsoft.com/office/drawing/2014/main" id="{70C4A7F8-D737-4881-A039-3B0BED06EF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9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65" y="-1"/>
            <a:ext cx="8192969" cy="6551997"/>
          </a:xfrm>
          <a:prstGeom prst="rect">
            <a:avLst/>
          </a:prstGeom>
        </p:spPr>
      </p:pic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76199" y="95250"/>
            <a:ext cx="2894866" cy="36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tx1"/>
                </a:solidFill>
              </a:rPr>
              <a:t>Energetyka tradycyjna na terenie województwa dolnośląskiego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108B3B29-5F49-49C6-BCFA-6390F4F8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9" name="Obraz 8" descr="logotyp-nowy-podstawowy-kolor.JPG">
            <a:extLst>
              <a:ext uri="{FF2B5EF4-FFF2-40B4-BE49-F238E27FC236}">
                <a16:creationId xmlns:a16="http://schemas.microsoft.com/office/drawing/2014/main" id="{87CB801B-05CC-4ED9-B5F5-146818CEC2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9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65" y="-1"/>
            <a:ext cx="8192969" cy="6551996"/>
          </a:xfrm>
          <a:prstGeom prst="rect">
            <a:avLst/>
          </a:prstGeom>
        </p:spPr>
      </p:pic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76199" y="95250"/>
            <a:ext cx="2894866" cy="360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600" dirty="0">
                <a:solidFill>
                  <a:schemeClr val="tx1"/>
                </a:solidFill>
              </a:rPr>
              <a:t>Energetyka tradycyjna na terenie województwa dolnośląskiego</a:t>
            </a: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3AA16304-7500-470C-B26E-1A09D265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7348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9" name="Obraz 8" descr="logotyp-nowy-podstawowy-kolor.JPG">
            <a:extLst>
              <a:ext uri="{FF2B5EF4-FFF2-40B4-BE49-F238E27FC236}">
                <a16:creationId xmlns:a16="http://schemas.microsoft.com/office/drawing/2014/main" id="{3EE8E8F3-60F1-4E8D-864D-B026EED66E7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527" y="6304043"/>
            <a:ext cx="13777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8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65" y="-1"/>
            <a:ext cx="8192970" cy="6551997"/>
          </a:xfrm>
          <a:prstGeom prst="rect">
            <a:avLst/>
          </a:prstGeom>
        </p:spPr>
      </p:pic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76200" y="95250"/>
            <a:ext cx="2894866" cy="8059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Instalacje korzystające z </a:t>
            </a:r>
            <a:r>
              <a:rPr lang="pl-PL" dirty="0" err="1">
                <a:solidFill>
                  <a:schemeClr val="tx1"/>
                </a:solidFill>
              </a:rPr>
              <a:t>oze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na terenie województwa dolnośląskiego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0548337-3BDE-46BE-B46E-E9C7ED8C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B3E860B8-463C-4AFE-B115-2B726094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10" name="Obraz 9" descr="logotyp-nowy-podstawowy-kolor.JPG">
            <a:extLst>
              <a:ext uri="{FF2B5EF4-FFF2-40B4-BE49-F238E27FC236}">
                <a16:creationId xmlns:a16="http://schemas.microsoft.com/office/drawing/2014/main" id="{A130468F-70CC-4F8B-AB71-C48F300722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52000" y="258944"/>
            <a:ext cx="958746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Wyzwanie I</a:t>
            </a:r>
          </a:p>
          <a:p>
            <a:r>
              <a:rPr lang="pl-PL" sz="2400" dirty="0">
                <a:solidFill>
                  <a:schemeClr val="tx1"/>
                </a:solidFill>
              </a:rPr>
              <a:t>miasta vs. obszary funkcjonalne – zmiany </a:t>
            </a:r>
            <a:r>
              <a:rPr lang="pl-PL" sz="2400" dirty="0" err="1">
                <a:solidFill>
                  <a:schemeClr val="tx1"/>
                </a:solidFill>
              </a:rPr>
              <a:t>zachowań</a:t>
            </a:r>
            <a:r>
              <a:rPr lang="pl-PL" sz="2400" dirty="0">
                <a:solidFill>
                  <a:schemeClr val="tx1"/>
                </a:solidFill>
              </a:rPr>
              <a:t> społeczeństwa w przestrzeni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0202F73-5472-4E6B-AA2F-8EB010B76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DCF59BE-8666-4DBB-97FA-B72088BC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5" y="2045510"/>
            <a:ext cx="5557210" cy="409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3969519-2EC4-4114-AB12-931A25C0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7659" y="982720"/>
            <a:ext cx="4480982" cy="548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47652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52000" y="258944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Podsumowanie</a:t>
            </a:r>
          </a:p>
        </p:txBody>
      </p:sp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3249561"/>
              </p:ext>
            </p:extLst>
          </p:nvPr>
        </p:nvGraphicFramePr>
        <p:xfrm>
          <a:off x="2032000" y="786170"/>
          <a:ext cx="835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F1D7D8E2-2B89-4575-A28D-71C01E8F3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59AC73D-1CC3-4EDE-A7B6-0D0918CF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9" name="Obraz 8" descr="logotyp-nowy-podstawowy-kolor.JPG">
            <a:extLst>
              <a:ext uri="{FF2B5EF4-FFF2-40B4-BE49-F238E27FC236}">
                <a16:creationId xmlns:a16="http://schemas.microsoft.com/office/drawing/2014/main" id="{8EC82E4E-1589-4D52-8911-420B37A38EA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7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D7D8E2-2B89-4575-A28D-71C01E8F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59AC73D-1CC3-4EDE-A7B6-0D0918CF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9" name="Obraz 8" descr="logotyp-nowy-podstawowy-kolor.JPG">
            <a:extLst>
              <a:ext uri="{FF2B5EF4-FFF2-40B4-BE49-F238E27FC236}">
                <a16:creationId xmlns:a16="http://schemas.microsoft.com/office/drawing/2014/main" id="{8EC82E4E-1589-4D52-8911-420B37A38E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3439169-ECBB-4E5C-B2F7-AF16AFB4E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41" y="0"/>
            <a:ext cx="969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35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52000" y="258944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  <a:latin typeface="Candara" panose="020E0502030303020204" pitchFamily="34" charset="0"/>
              </a:rPr>
              <a:t>Przeslanie</a:t>
            </a:r>
          </a:p>
        </p:txBody>
      </p:sp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8515B43-86EE-4EB5-AE49-8613A253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A0D36DA-C756-4755-8855-600F1081848E}"/>
              </a:ext>
            </a:extLst>
          </p:cNvPr>
          <p:cNvSpPr/>
          <p:nvPr/>
        </p:nvSpPr>
        <p:spPr>
          <a:xfrm>
            <a:off x="1032230" y="1453649"/>
            <a:ext cx="101275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8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Podniesienie efektywności energetycznej w wymiarze regionalnym jest m. in. zadaniem nowoczesnego planowania przestrzennego, ukierunkowanego na koordynację rozwoju obszarów zabudowy z rozwojem sieci energetycznych, ciepłowniczych, gazowych i transportowych. Jest to podejście odmienne od współczesnego trendu rozwoju miast wynikającego z inwestycji na terenach nieuzbrojonych i przez to tanich w chwili zakupu, jednakże generujących wzrost kosztów funkcjonowania społeczeństwa i gospodarki w przestrzeni w latach następujących po przeprowadzeniu inwestycji.</a:t>
            </a:r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E27780C4-73EE-4DDF-B72E-037F9408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10" name="Obraz 9" descr="logotyp-nowy-podstawowy-kolor.JPG">
            <a:extLst>
              <a:ext uri="{FF2B5EF4-FFF2-40B4-BE49-F238E27FC236}">
                <a16:creationId xmlns:a16="http://schemas.microsoft.com/office/drawing/2014/main" id="{AD2F74CC-D2BA-4BD5-9E03-72EC93B947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52000" y="258944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solidFill>
                  <a:schemeClr val="tx1"/>
                </a:solidFill>
              </a:rPr>
              <a:t>Efektywność energetyczna w strukturze </a:t>
            </a:r>
            <a:r>
              <a:rPr lang="pl-PL" dirty="0" err="1">
                <a:solidFill>
                  <a:schemeClr val="tx1"/>
                </a:solidFill>
              </a:rPr>
              <a:t>funkcjonalno</a:t>
            </a:r>
            <a:r>
              <a:rPr lang="pl-PL" dirty="0">
                <a:solidFill>
                  <a:schemeClr val="tx1"/>
                </a:solidFill>
              </a:rPr>
              <a:t> - przestrzennej</a:t>
            </a: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6"/>
          </p:nvPr>
        </p:nvSpPr>
        <p:spPr>
          <a:xfrm>
            <a:off x="149629" y="6362050"/>
            <a:ext cx="11679382" cy="365125"/>
          </a:xfrm>
        </p:spPr>
        <p:txBody>
          <a:bodyPr>
            <a:noAutofit/>
          </a:bodyPr>
          <a:lstStyle/>
          <a:p>
            <a:r>
              <a:rPr lang="pl-PL" sz="1200" dirty="0"/>
              <a:t>Debata o transformacji energetycznej i gospodarczej Dolnego Śląska, Maciej Zathey</a:t>
            </a:r>
          </a:p>
        </p:txBody>
      </p:sp>
      <p:pic>
        <p:nvPicPr>
          <p:cNvPr id="6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160867" y="2001866"/>
          <a:ext cx="32400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2913206" y="3074362"/>
          <a:ext cx="32400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5827299" y="3903132"/>
          <a:ext cx="32400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2" name="Diagram 11"/>
          <p:cNvGraphicFramePr/>
          <p:nvPr>
            <p:extLst/>
          </p:nvPr>
        </p:nvGraphicFramePr>
        <p:xfrm>
          <a:off x="8739545" y="4707814"/>
          <a:ext cx="32400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3" name="Diagram 12"/>
          <p:cNvGraphicFramePr>
            <a:graphicFrameLocks noChangeAspect="1"/>
          </p:cNvGraphicFramePr>
          <p:nvPr>
            <p:extLst/>
          </p:nvPr>
        </p:nvGraphicFramePr>
        <p:xfrm>
          <a:off x="6653519" y="1371494"/>
          <a:ext cx="4320000" cy="2057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14" name="Obraz 13">
            <a:extLst>
              <a:ext uri="{FF2B5EF4-FFF2-40B4-BE49-F238E27FC236}">
                <a16:creationId xmlns:a16="http://schemas.microsoft.com/office/drawing/2014/main" id="{41746B5E-51AF-48B8-A445-57D1B92AAEC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52000" y="258944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Wyzwanie II</a:t>
            </a:r>
          </a:p>
          <a:p>
            <a:r>
              <a:rPr lang="pl-PL" sz="2400" dirty="0">
                <a:solidFill>
                  <a:schemeClr val="tx1"/>
                </a:solidFill>
              </a:rPr>
              <a:t>Degradacja obszarów miejskich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0202F73-5472-4E6B-AA2F-8EB010B76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C397027-BFAC-471F-9461-7DEA8FE39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43" y="1459356"/>
            <a:ext cx="8592456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06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52000" y="258944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Wyzwanie III</a:t>
            </a:r>
          </a:p>
          <a:p>
            <a:r>
              <a:rPr lang="pl-PL" sz="2400" dirty="0">
                <a:solidFill>
                  <a:schemeClr val="tx1"/>
                </a:solidFill>
              </a:rPr>
              <a:t>efektywność energetyczna – kontekst jakości powietrza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D8E7395-7102-4E6B-AD69-7FA0355FB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C57E4D7-F733-46C0-BBE4-1E8CD0E4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5" y="1464942"/>
            <a:ext cx="4500563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59E6A516-2499-4583-AF4A-E640AF3B6C7E}"/>
              </a:ext>
            </a:extLst>
          </p:cNvPr>
          <p:cNvSpPr/>
          <p:nvPr/>
        </p:nvSpPr>
        <p:spPr>
          <a:xfrm>
            <a:off x="7257030" y="6110463"/>
            <a:ext cx="4953269" cy="60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kern="0" dirty="0">
                <a:latin typeface="+mj-lt"/>
                <a:ea typeface="+mj-ea"/>
                <a:cs typeface="+mj-cs"/>
              </a:rPr>
              <a:t>Zanieczyszczenie pyłem </a:t>
            </a:r>
            <a:br>
              <a:rPr lang="pl-PL" sz="1600" kern="0" dirty="0">
                <a:latin typeface="+mj-lt"/>
                <a:ea typeface="+mj-ea"/>
                <a:cs typeface="+mj-cs"/>
              </a:rPr>
            </a:br>
            <a:r>
              <a:rPr lang="pl-PL" sz="1600" kern="0" dirty="0">
                <a:latin typeface="+mj-lt"/>
                <a:ea typeface="+mj-ea"/>
                <a:cs typeface="+mj-cs"/>
              </a:rPr>
              <a:t>i benzo(a)pirenem - Wrocław, 2016 r.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F70DEFA-80B7-43DB-BE62-CF9CE56B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18" y="1483992"/>
            <a:ext cx="4470400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24A887A6-928E-47A1-AB5D-52743AF5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330" y="4093842"/>
            <a:ext cx="2439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">
              <a:spcBef>
                <a:spcPct val="0"/>
              </a:spcBef>
              <a:buFontTx/>
              <a:buNone/>
            </a:pPr>
            <a:r>
              <a:rPr lang="pl-PL" altLang="pl-PL" sz="1400" b="1">
                <a:solidFill>
                  <a:srgbClr val="FF0000"/>
                </a:solidFill>
                <a:latin typeface="Arial" panose="020B0604020202020204" pitchFamily="34" charset="0"/>
              </a:rPr>
              <a:t>Poziom docelowy: 1 ng/m</a:t>
            </a:r>
            <a:r>
              <a:rPr lang="pl-PL" altLang="pl-PL" sz="1400" b="1" baseline="30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E49E11ED-08ED-47FE-ADD8-B818E7D21594}"/>
              </a:ext>
            </a:extLst>
          </p:cNvPr>
          <p:cNvSpPr/>
          <p:nvPr/>
        </p:nvSpPr>
        <p:spPr>
          <a:xfrm>
            <a:off x="537180" y="4106542"/>
            <a:ext cx="1101725" cy="30638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400" b="1" cap="all" dirty="0">
                <a:solidFill>
                  <a:schemeClr val="bg2">
                    <a:lumMod val="10000"/>
                  </a:schemeClr>
                </a:solidFill>
              </a:rPr>
              <a:t>pył PM10 </a:t>
            </a:r>
            <a:endParaRPr lang="pl-PL" sz="14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EDC1B58-5146-4FF8-851C-0933AF09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618" y="4119242"/>
            <a:ext cx="1601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">
              <a:spcBef>
                <a:spcPct val="0"/>
              </a:spcBef>
              <a:buFontTx/>
              <a:buNone/>
            </a:pPr>
            <a:r>
              <a:rPr lang="pl-PL" altLang="pl-PL" sz="1400" b="1">
                <a:solidFill>
                  <a:srgbClr val="FF0000"/>
                </a:solidFill>
                <a:latin typeface="Arial" panose="020B0604020202020204" pitchFamily="34" charset="0"/>
              </a:rPr>
              <a:t>Norma: 50 </a:t>
            </a:r>
            <a:r>
              <a:rPr lang="pl-PL" altLang="pl-PL" sz="1400" b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pl-PL" altLang="pl-PL" sz="1400" b="1">
                <a:solidFill>
                  <a:srgbClr val="FF0000"/>
                </a:solidFill>
                <a:latin typeface="Arial" panose="020B0604020202020204" pitchFamily="34" charset="0"/>
              </a:rPr>
              <a:t>g/m</a:t>
            </a:r>
            <a:r>
              <a:rPr lang="pl-PL" altLang="pl-PL" sz="1400" b="1" baseline="30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2BB1D0A-525E-4DF7-87AB-175C8FA63234}"/>
              </a:ext>
            </a:extLst>
          </p:cNvPr>
          <p:cNvSpPr/>
          <p:nvPr/>
        </p:nvSpPr>
        <p:spPr>
          <a:xfrm>
            <a:off x="4952018" y="4106542"/>
            <a:ext cx="1611312" cy="30638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400" b="1" cap="all" dirty="0">
                <a:solidFill>
                  <a:schemeClr val="bg2">
                    <a:lumMod val="10000"/>
                  </a:schemeClr>
                </a:solidFill>
              </a:rPr>
              <a:t>BENZO(A)PIREN</a:t>
            </a:r>
            <a:endParaRPr lang="pl-PL" sz="1400" dirty="0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8D859157-AEFA-4ECB-AD5A-CF457C509776}"/>
              </a:ext>
            </a:extLst>
          </p:cNvPr>
          <p:cNvGrpSpPr>
            <a:grpSpLocks/>
          </p:cNvGrpSpPr>
          <p:nvPr/>
        </p:nvGrpSpPr>
        <p:grpSpPr bwMode="auto">
          <a:xfrm>
            <a:off x="537180" y="4589142"/>
            <a:ext cx="6616700" cy="2219325"/>
            <a:chOff x="806451" y="3654034"/>
            <a:chExt cx="7099405" cy="2443531"/>
          </a:xfrm>
        </p:grpSpPr>
        <p:pic>
          <p:nvPicPr>
            <p:cNvPr id="23" name="Picture 2" descr="\\SUDETY\monitoring\Prezentacje\Prezentacje_2017\Zielone Mazowsze_Wrocław_9.03.2017\struktura_emisji_wg_źródeł.jpg">
              <a:extLst>
                <a:ext uri="{FF2B5EF4-FFF2-40B4-BE49-F238E27FC236}">
                  <a16:creationId xmlns:a16="http://schemas.microsoft.com/office/drawing/2014/main" id="{193F4EA4-B7B1-4EAA-A818-12A8B5F37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51" y="5664029"/>
              <a:ext cx="5950114" cy="433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\\SUDETY\monitoring\Prezentacje\Prezentacje_2017\Zielone Mazowsze_Wrocław_9.03.2017\struktura_emisji_wg_źródeł.jpg">
              <a:extLst>
                <a:ext uri="{FF2B5EF4-FFF2-40B4-BE49-F238E27FC236}">
                  <a16:creationId xmlns:a16="http://schemas.microsoft.com/office/drawing/2014/main" id="{8B6D3239-7492-4711-9516-0935E1448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88"/>
            <a:stretch>
              <a:fillRect/>
            </a:stretch>
          </p:blipFill>
          <p:spPr bwMode="auto">
            <a:xfrm>
              <a:off x="806451" y="3654034"/>
              <a:ext cx="7099405" cy="221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521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82B66E91-85EC-4AB8-9FF8-D8C0A0643A0E}"/>
              </a:ext>
            </a:extLst>
          </p:cNvPr>
          <p:cNvGrpSpPr/>
          <p:nvPr/>
        </p:nvGrpSpPr>
        <p:grpSpPr>
          <a:xfrm>
            <a:off x="419990" y="1453633"/>
            <a:ext cx="8221296" cy="5020441"/>
            <a:chOff x="963198" y="1479358"/>
            <a:chExt cx="8221296" cy="5020441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9818BB5B-7AF7-4F23-A66F-8D6058B31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198" y="1479358"/>
              <a:ext cx="7992114" cy="4795268"/>
            </a:xfrm>
            <a:prstGeom prst="rect">
              <a:avLst/>
            </a:prstGeom>
          </p:spPr>
        </p:pic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40D60F1B-7A31-4AAD-AFB5-21FE545AE126}"/>
                </a:ext>
              </a:extLst>
            </p:cNvPr>
            <p:cNvSpPr txBox="1"/>
            <p:nvPr/>
          </p:nvSpPr>
          <p:spPr>
            <a:xfrm>
              <a:off x="6337053" y="6245883"/>
              <a:ext cx="284744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50" dirty="0"/>
                <a:t>Źródło gazeta wyborcza 22 września 2017.</a:t>
              </a:r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D33E6841-8208-4DE4-9A46-F9F8C094915A}"/>
              </a:ext>
            </a:extLst>
          </p:cNvPr>
          <p:cNvSpPr txBox="1">
            <a:spLocks/>
          </p:cNvSpPr>
          <p:nvPr/>
        </p:nvSpPr>
        <p:spPr>
          <a:xfrm>
            <a:off x="252000" y="293663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Wyzwanie IV</a:t>
            </a:r>
          </a:p>
          <a:p>
            <a:r>
              <a:rPr lang="pl-PL" sz="2400" dirty="0">
                <a:solidFill>
                  <a:schemeClr val="tx1"/>
                </a:solidFill>
              </a:rPr>
              <a:t>mobilność vs. gospodarowanie przestrzenią </a:t>
            </a:r>
          </a:p>
          <a:p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6CB8EC4-7A41-47A5-89A3-2511A8B9624E}"/>
              </a:ext>
            </a:extLst>
          </p:cNvPr>
          <p:cNvSpPr txBox="1"/>
          <p:nvPr/>
        </p:nvSpPr>
        <p:spPr>
          <a:xfrm>
            <a:off x="8641286" y="2026763"/>
            <a:ext cx="31181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Oczekiwania czy roszczenia?</a:t>
            </a:r>
          </a:p>
          <a:p>
            <a:endParaRPr lang="pl-PL" dirty="0"/>
          </a:p>
          <a:p>
            <a:r>
              <a:rPr lang="pl-PL" dirty="0"/>
              <a:t>Możliwości </a:t>
            </a:r>
          </a:p>
          <a:p>
            <a:endParaRPr lang="pl-PL" dirty="0"/>
          </a:p>
          <a:p>
            <a:r>
              <a:rPr lang="pl-PL" dirty="0"/>
              <a:t>Potrzeby - obiektywnie</a:t>
            </a:r>
          </a:p>
          <a:p>
            <a:endParaRPr lang="pl-PL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35DAA49-FED1-4545-9303-7B1ED73BBC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088088"/>
              </p:ext>
            </p:extLst>
          </p:nvPr>
        </p:nvGraphicFramePr>
        <p:xfrm>
          <a:off x="7995431" y="3429000"/>
          <a:ext cx="4409870" cy="2648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9185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8FE83F-6FA2-475E-B8D6-8ADBA84EE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01F7841-84EF-4FC6-853F-D9F41995B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88" y="1194784"/>
            <a:ext cx="4376957" cy="543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F6A5AEF-14BC-4DD5-A65E-42025D183F43}"/>
              </a:ext>
            </a:extLst>
          </p:cNvPr>
          <p:cNvSpPr/>
          <p:nvPr/>
        </p:nvSpPr>
        <p:spPr>
          <a:xfrm rot="16200000">
            <a:off x="5297903" y="4344873"/>
            <a:ext cx="270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Jyväskylässä</a:t>
            </a:r>
            <a:r>
              <a:rPr lang="pl-PL" dirty="0"/>
              <a:t> 2014</a:t>
            </a:r>
          </a:p>
        </p:txBody>
      </p:sp>
      <p:pic>
        <p:nvPicPr>
          <p:cNvPr id="2050" name="Picture 2" descr="https://asiakas.kotisivukone.com/files/puumerakivisto.fi.kotisivukone.com/Asuntomessut/asuntomessukartta.jpg">
            <a:extLst>
              <a:ext uri="{FF2B5EF4-FFF2-40B4-BE49-F238E27FC236}">
                <a16:creationId xmlns:a16="http://schemas.microsoft.com/office/drawing/2014/main" id="{82A086A5-F6DD-425D-9BB8-36707090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30" y="1388017"/>
            <a:ext cx="4986178" cy="484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2DEB529-BD54-45BF-B8A5-4206BE0E3FE3}"/>
              </a:ext>
            </a:extLst>
          </p:cNvPr>
          <p:cNvSpPr txBox="1"/>
          <p:nvPr/>
        </p:nvSpPr>
        <p:spPr>
          <a:xfrm rot="16200000">
            <a:off x="135268" y="5194370"/>
            <a:ext cx="16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Vantaalla</a:t>
            </a:r>
            <a:r>
              <a:rPr lang="pl-PL" dirty="0"/>
              <a:t> 2015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ABAD9C6-284A-465F-AB4D-506AB51B5A4E}"/>
              </a:ext>
            </a:extLst>
          </p:cNvPr>
          <p:cNvSpPr txBox="1">
            <a:spLocks/>
          </p:cNvSpPr>
          <p:nvPr/>
        </p:nvSpPr>
        <p:spPr>
          <a:xfrm>
            <a:off x="254331" y="163078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Wyzwanie V</a:t>
            </a:r>
          </a:p>
          <a:p>
            <a:r>
              <a:rPr lang="pl-PL" sz="2400" dirty="0">
                <a:solidFill>
                  <a:schemeClr val="tx1"/>
                </a:solidFill>
              </a:rPr>
              <a:t>zamieszkiwanie a dostęp do usług i funkcji miejskich.</a:t>
            </a:r>
          </a:p>
        </p:txBody>
      </p:sp>
    </p:spTree>
    <p:extLst>
      <p:ext uri="{BB962C8B-B14F-4D97-AF65-F5344CB8AC3E}">
        <p14:creationId xmlns:p14="http://schemas.microsoft.com/office/powerpoint/2010/main" val="287872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74443EB6-44F8-44FE-9EC2-32CDA0E92600}"/>
              </a:ext>
            </a:extLst>
          </p:cNvPr>
          <p:cNvSpPr txBox="1">
            <a:spLocks/>
          </p:cNvSpPr>
          <p:nvPr/>
        </p:nvSpPr>
        <p:spPr>
          <a:xfrm>
            <a:off x="274271" y="232187"/>
            <a:ext cx="9711266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200" dirty="0">
                <a:solidFill>
                  <a:schemeClr val="tx1"/>
                </a:solidFill>
                <a:latin typeface="Candara" panose="020E0502030303020204" pitchFamily="34" charset="0"/>
              </a:rPr>
              <a:t>OPTYMALIZACJA ZUŻYCIA ENERGII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2BEE609-AF61-4FD5-849F-DDFBD3D47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86618"/>
              </p:ext>
            </p:extLst>
          </p:nvPr>
        </p:nvGraphicFramePr>
        <p:xfrm>
          <a:off x="556465" y="1501062"/>
          <a:ext cx="10836000" cy="46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1422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34131" y="6362050"/>
            <a:ext cx="6297612" cy="365125"/>
          </a:xfrm>
        </p:spPr>
        <p:txBody>
          <a:bodyPr/>
          <a:lstStyle/>
          <a:p>
            <a:r>
              <a:rPr lang="pl-PL" dirty="0"/>
              <a:t>Debata o transformacji energetycznej i gospodarczej Dolnego Śląska</a:t>
            </a:r>
          </a:p>
        </p:txBody>
      </p:sp>
      <p:pic>
        <p:nvPicPr>
          <p:cNvPr id="7" name="Picture 3" descr="Q:\ZO - Zespół organizacji i informacji\Wizerunek\IRT\logo\logo_sam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45" y="18118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logotyp-nowy-podstawowy-k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27" y="6292613"/>
            <a:ext cx="1377784" cy="504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91B6B3A-58D0-41BC-AAFF-EEF84915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367" y="181185"/>
            <a:ext cx="698274" cy="72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4D6C135-2FE3-407E-864E-5264AE035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3" y="207392"/>
            <a:ext cx="8192970" cy="6552000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D33E6841-8208-4DE4-9A46-F9F8C094915A}"/>
              </a:ext>
            </a:extLst>
          </p:cNvPr>
          <p:cNvSpPr txBox="1">
            <a:spLocks/>
          </p:cNvSpPr>
          <p:nvPr/>
        </p:nvSpPr>
        <p:spPr>
          <a:xfrm>
            <a:off x="252000" y="293663"/>
            <a:ext cx="971126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</a:rPr>
              <a:t>Obszary zanieczyszczeń powietrza </a:t>
            </a:r>
          </a:p>
          <a:p>
            <a:r>
              <a:rPr lang="pl-PL" sz="2400" dirty="0">
                <a:solidFill>
                  <a:schemeClr val="tx1"/>
                </a:solidFill>
              </a:rPr>
              <a:t>na terenie województwa dolnośląskiego</a:t>
            </a:r>
          </a:p>
        </p:txBody>
      </p:sp>
    </p:spTree>
    <p:extLst>
      <p:ext uri="{BB962C8B-B14F-4D97-AF65-F5344CB8AC3E}">
        <p14:creationId xmlns:p14="http://schemas.microsoft.com/office/powerpoint/2010/main" val="93497180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Czerwony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2430</TotalTime>
  <Words>2249</Words>
  <Application>Microsoft Office PowerPoint</Application>
  <PresentationFormat>Panoramiczny</PresentationFormat>
  <Paragraphs>736</Paragraphs>
  <Slides>22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Calibri</vt:lpstr>
      <vt:lpstr>Candara</vt:lpstr>
      <vt:lpstr>Symbol</vt:lpstr>
      <vt:lpstr>Times New Roman</vt:lpstr>
      <vt:lpstr>Trebuchet MS</vt:lpstr>
      <vt:lpstr>Wingdings 3</vt:lpstr>
      <vt:lpstr>Faseta</vt:lpstr>
      <vt:lpstr>Efektywność energetyczna  w lokalnej polityce rozwoju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Drewnicka</dc:creator>
  <cp:lastModifiedBy>Maciej Zathey</cp:lastModifiedBy>
  <cp:revision>286</cp:revision>
  <dcterms:created xsi:type="dcterms:W3CDTF">2017-02-23T12:19:23Z</dcterms:created>
  <dcterms:modified xsi:type="dcterms:W3CDTF">2017-11-16T09:19:37Z</dcterms:modified>
</cp:coreProperties>
</file>