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32" r:id="rId2"/>
  </p:sldMasterIdLst>
  <p:sldIdLst>
    <p:sldId id="256" r:id="rId3"/>
    <p:sldId id="271" r:id="rId4"/>
    <p:sldId id="280" r:id="rId5"/>
    <p:sldId id="258" r:id="rId6"/>
    <p:sldId id="257" r:id="rId7"/>
    <p:sldId id="272" r:id="rId8"/>
    <p:sldId id="259" r:id="rId9"/>
    <p:sldId id="281" r:id="rId10"/>
    <p:sldId id="282" r:id="rId11"/>
    <p:sldId id="274" r:id="rId12"/>
    <p:sldId id="276" r:id="rId13"/>
    <p:sldId id="277" r:id="rId14"/>
    <p:sldId id="278" r:id="rId15"/>
    <p:sldId id="279" r:id="rId16"/>
    <p:sldId id="266" r:id="rId17"/>
    <p:sldId id="270" r:id="rId1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tyl jasny 3 — Ak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Styl jasny 3 — Ak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Styl jasny 3 — Ak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1699-074F-4880-8A9E-958C4F7E6374}" type="datetimeFigureOut">
              <a:rPr lang="pl-PL" smtClean="0"/>
              <a:t>2016-12-01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F218-16EF-4D62-8033-477E76E71C7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1699-074F-4880-8A9E-958C4F7E6374}" type="datetimeFigureOut">
              <a:rPr lang="pl-PL" smtClean="0"/>
              <a:t>2016-12-01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F218-16EF-4D62-8033-477E76E71C7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1699-074F-4880-8A9E-958C4F7E6374}" type="datetimeFigureOut">
              <a:rPr lang="pl-PL" smtClean="0"/>
              <a:t>2016-12-01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F218-16EF-4D62-8033-477E76E71C7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1699-074F-4880-8A9E-958C4F7E6374}" type="datetimeFigureOut">
              <a:rPr lang="pl-PL" smtClean="0">
                <a:solidFill>
                  <a:srgbClr val="DFDCB7"/>
                </a:solidFill>
              </a:rPr>
              <a:pPr/>
              <a:t>2016-12-01</a:t>
            </a:fld>
            <a:endParaRPr lang="pl-PL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F218-16EF-4D62-8033-477E76E71C7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2727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1699-074F-4880-8A9E-958C4F7E6374}" type="datetimeFigureOut">
              <a:rPr lang="pl-PL" smtClean="0">
                <a:solidFill>
                  <a:srgbClr val="DFDCB7"/>
                </a:solidFill>
              </a:rPr>
              <a:pPr/>
              <a:t>2016-12-01</a:t>
            </a:fld>
            <a:endParaRPr lang="pl-PL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F218-16EF-4D62-8033-477E76E71C7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70781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1699-074F-4880-8A9E-958C4F7E6374}" type="datetimeFigureOut">
              <a:rPr lang="pl-PL" smtClean="0">
                <a:solidFill>
                  <a:srgbClr val="DFDCB7"/>
                </a:solidFill>
              </a:rPr>
              <a:pPr/>
              <a:t>2016-12-01</a:t>
            </a:fld>
            <a:endParaRPr lang="pl-PL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F218-16EF-4D62-8033-477E76E71C7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785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1699-074F-4880-8A9E-958C4F7E6374}" type="datetimeFigureOut">
              <a:rPr lang="pl-PL" smtClean="0">
                <a:solidFill>
                  <a:srgbClr val="DFDCB7"/>
                </a:solidFill>
              </a:rPr>
              <a:pPr/>
              <a:t>2016-12-01</a:t>
            </a:fld>
            <a:endParaRPr lang="pl-PL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F218-16EF-4D62-8033-477E76E71C7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16418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1699-074F-4880-8A9E-958C4F7E6374}" type="datetimeFigureOut">
              <a:rPr lang="pl-PL" smtClean="0">
                <a:solidFill>
                  <a:srgbClr val="DFDCB7"/>
                </a:solidFill>
              </a:rPr>
              <a:pPr/>
              <a:t>2016-12-01</a:t>
            </a:fld>
            <a:endParaRPr lang="pl-PL">
              <a:solidFill>
                <a:srgbClr val="DFDCB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F218-16EF-4D62-8033-477E76E71C7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75426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1699-074F-4880-8A9E-958C4F7E6374}" type="datetimeFigureOut">
              <a:rPr lang="pl-PL" smtClean="0">
                <a:solidFill>
                  <a:srgbClr val="DFDCB7"/>
                </a:solidFill>
              </a:rPr>
              <a:pPr/>
              <a:t>2016-12-01</a:t>
            </a:fld>
            <a:endParaRPr lang="pl-PL">
              <a:solidFill>
                <a:srgbClr val="DFDCB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DFDCB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F218-16EF-4D62-8033-477E76E71C7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60447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1699-074F-4880-8A9E-958C4F7E6374}" type="datetimeFigureOut">
              <a:rPr lang="pl-PL" smtClean="0">
                <a:solidFill>
                  <a:srgbClr val="DFDCB7"/>
                </a:solidFill>
              </a:rPr>
              <a:pPr/>
              <a:t>2016-12-01</a:t>
            </a:fld>
            <a:endParaRPr lang="pl-PL">
              <a:solidFill>
                <a:srgbClr val="DFDCB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DFDCB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F218-16EF-4D62-8033-477E76E71C7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59451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1699-074F-4880-8A9E-958C4F7E6374}" type="datetimeFigureOut">
              <a:rPr lang="pl-PL" smtClean="0">
                <a:solidFill>
                  <a:srgbClr val="DFDCB7"/>
                </a:solidFill>
              </a:rPr>
              <a:pPr/>
              <a:t>2016-12-01</a:t>
            </a:fld>
            <a:endParaRPr lang="pl-PL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F218-16EF-4D62-8033-477E76E71C7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734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1699-074F-4880-8A9E-958C4F7E6374}" type="datetimeFigureOut">
              <a:rPr lang="pl-PL" smtClean="0"/>
              <a:t>2016-12-01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F218-16EF-4D62-8033-477E76E71C7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1699-074F-4880-8A9E-958C4F7E6374}" type="datetimeFigureOut">
              <a:rPr lang="pl-PL" smtClean="0">
                <a:solidFill>
                  <a:srgbClr val="DFDCB7"/>
                </a:solidFill>
              </a:rPr>
              <a:pPr/>
              <a:t>2016-12-01</a:t>
            </a:fld>
            <a:endParaRPr lang="pl-PL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3AF218-16EF-4D62-8033-477E76E71C7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5493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1699-074F-4880-8A9E-958C4F7E6374}" type="datetimeFigureOut">
              <a:rPr lang="pl-PL" smtClean="0">
                <a:solidFill>
                  <a:srgbClr val="DFDCB7"/>
                </a:solidFill>
              </a:rPr>
              <a:pPr/>
              <a:t>2016-12-01</a:t>
            </a:fld>
            <a:endParaRPr lang="pl-PL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F218-16EF-4D62-8033-477E76E71C7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93329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1699-074F-4880-8A9E-958C4F7E6374}" type="datetimeFigureOut">
              <a:rPr lang="pl-PL" smtClean="0">
                <a:solidFill>
                  <a:srgbClr val="DFDCB7"/>
                </a:solidFill>
              </a:rPr>
              <a:pPr/>
              <a:t>2016-12-01</a:t>
            </a:fld>
            <a:endParaRPr lang="pl-PL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F218-16EF-4D62-8033-477E76E71C7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7522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1699-074F-4880-8A9E-958C4F7E6374}" type="datetimeFigureOut">
              <a:rPr lang="pl-PL" smtClean="0"/>
              <a:t>2016-12-01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F218-16EF-4D62-8033-477E76E71C7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1699-074F-4880-8A9E-958C4F7E6374}" type="datetimeFigureOut">
              <a:rPr lang="pl-PL" smtClean="0"/>
              <a:t>2016-12-01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F218-16EF-4D62-8033-477E76E71C7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1699-074F-4880-8A9E-958C4F7E6374}" type="datetimeFigureOut">
              <a:rPr lang="pl-PL" smtClean="0"/>
              <a:t>2016-12-01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F218-16EF-4D62-8033-477E76E71C7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1699-074F-4880-8A9E-958C4F7E6374}" type="datetimeFigureOut">
              <a:rPr lang="pl-PL" smtClean="0"/>
              <a:t>2016-12-01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F218-16EF-4D62-8033-477E76E71C7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1699-074F-4880-8A9E-958C4F7E6374}" type="datetimeFigureOut">
              <a:rPr lang="pl-PL" smtClean="0"/>
              <a:t>2016-12-01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F218-16EF-4D62-8033-477E76E71C7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1699-074F-4880-8A9E-958C4F7E6374}" type="datetimeFigureOut">
              <a:rPr lang="pl-PL" smtClean="0"/>
              <a:t>2016-12-01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F218-16EF-4D62-8033-477E76E71C7F}" type="slidenum">
              <a:rPr lang="pl-PL" smtClean="0"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F1699-074F-4880-8A9E-958C4F7E6374}" type="datetimeFigureOut">
              <a:rPr lang="pl-PL" smtClean="0"/>
              <a:t>2016-12-01</a:t>
            </a:fld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3AF218-16EF-4D62-8033-477E76E71C7F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53AF218-16EF-4D62-8033-477E76E71C7F}" type="slidenum">
              <a:rPr lang="pl-PL" smtClean="0"/>
              <a:t>‹#›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D4F1699-074F-4880-8A9E-958C4F7E6374}" type="datetimeFigureOut">
              <a:rPr lang="pl-PL" smtClean="0"/>
              <a:t>2016-12-01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53AF218-16EF-4D62-8033-477E76E71C7F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l-PL">
              <a:solidFill>
                <a:srgbClr val="DFDCB7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D4F1699-074F-4880-8A9E-958C4F7E6374}" type="datetimeFigureOut">
              <a:rPr lang="pl-PL" smtClean="0">
                <a:solidFill>
                  <a:srgbClr val="DFDCB7"/>
                </a:solidFill>
              </a:rPr>
              <a:pPr/>
              <a:t>2016-12-01</a:t>
            </a:fld>
            <a:endParaRPr lang="pl-PL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895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Lukasz.adamkiewicz@ptms.waw.p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Zdrowotne skutki życia w zanieczyszczonym powietrzu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r>
              <a:rPr lang="pl-PL" dirty="0"/>
              <a:t>Łukasz Adamkiewicz </a:t>
            </a:r>
            <a:br>
              <a:rPr lang="pl-PL" dirty="0"/>
            </a:br>
            <a:r>
              <a:rPr lang="pl-PL" dirty="0"/>
              <a:t>Wrocław 01.12.2016</a:t>
            </a:r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606388" y="116632"/>
            <a:ext cx="7702624" cy="159106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3200" dirty="0"/>
              <a:t>Walka z niską emisją – zagrożenia i szanse dla gmin związane z działaniami antysmogowymi w województwie dolnośląskim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38610148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79512" y="1905000"/>
            <a:ext cx="8352928" cy="3396208"/>
          </a:xfrm>
        </p:spPr>
        <p:txBody>
          <a:bodyPr>
            <a:normAutofit fontScale="90000"/>
          </a:bodyPr>
          <a:lstStyle/>
          <a:p>
            <a:r>
              <a:rPr lang="pl-PL" dirty="0"/>
              <a:t>Skutki zdrowotne zanieczyszczeń powietrza w gminach Dolnego Śląska</a:t>
            </a:r>
          </a:p>
        </p:txBody>
      </p:sp>
    </p:spTree>
    <p:extLst>
      <p:ext uri="{BB962C8B-B14F-4D97-AF65-F5344CB8AC3E}">
        <p14:creationId xmlns:p14="http://schemas.microsoft.com/office/powerpoint/2010/main" val="4259160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Przedwczesne zgony</a:t>
            </a:r>
          </a:p>
        </p:txBody>
      </p:sp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4199150"/>
              </p:ext>
            </p:extLst>
          </p:nvPr>
        </p:nvGraphicFramePr>
        <p:xfrm>
          <a:off x="179512" y="1556785"/>
          <a:ext cx="8064897" cy="4989449"/>
        </p:xfrm>
        <a:graphic>
          <a:graphicData uri="http://schemas.openxmlformats.org/drawingml/2006/table">
            <a:tbl>
              <a:tblPr firstRow="1" firstCol="1" bandRow="1"/>
              <a:tblGrid>
                <a:gridCol w="2672670">
                  <a:extLst>
                    <a:ext uri="{9D8B030D-6E8A-4147-A177-3AD203B41FA5}">
                      <a16:colId xmlns:a16="http://schemas.microsoft.com/office/drawing/2014/main" xmlns="" val="2522169155"/>
                    </a:ext>
                  </a:extLst>
                </a:gridCol>
                <a:gridCol w="1935842">
                  <a:extLst>
                    <a:ext uri="{9D8B030D-6E8A-4147-A177-3AD203B41FA5}">
                      <a16:colId xmlns:a16="http://schemas.microsoft.com/office/drawing/2014/main" xmlns="" val="277612729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3912363972"/>
                    </a:ext>
                  </a:extLst>
                </a:gridCol>
                <a:gridCol w="1800201">
                  <a:extLst>
                    <a:ext uri="{9D8B030D-6E8A-4147-A177-3AD203B41FA5}">
                      <a16:colId xmlns:a16="http://schemas.microsoft.com/office/drawing/2014/main" xmlns="" val="2080453062"/>
                    </a:ext>
                  </a:extLst>
                </a:gridCol>
              </a:tblGrid>
              <a:tr h="8804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Gmina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Liczba przedwczesnych zgonów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Liczba lat wykorzystanych w analizie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Średnia roczna przedwczesnych zgonów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51117622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Świeradów-Zdrój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3,6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03402637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Bogatynia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231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28,9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01681448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Głogów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66,6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8851178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Jelenia Góra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198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99,1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47320165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Legnica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1178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147,2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6362437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Nowa Ruda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175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58,3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59454960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Oława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311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38,9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5965124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Osiecznica  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5,2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71578444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Polkowice 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118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19,7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16991279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Szczawno-Zdrój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14,4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57495362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Świdnica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355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88,7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3725904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Wałbrzych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1839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262,6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8950482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Wrocław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7537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942,2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5903858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Zgorzelec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50,3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61152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88114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Zapalenia oskrzeli wśród dzieci</a:t>
            </a:r>
          </a:p>
        </p:txBody>
      </p:sp>
      <p:graphicFrame>
        <p:nvGraphicFramePr>
          <p:cNvPr id="9" name="Symbol zastępczy zawartośc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6254154"/>
              </p:ext>
            </p:extLst>
          </p:nvPr>
        </p:nvGraphicFramePr>
        <p:xfrm>
          <a:off x="179512" y="1556785"/>
          <a:ext cx="8064897" cy="5282946"/>
        </p:xfrm>
        <a:graphic>
          <a:graphicData uri="http://schemas.openxmlformats.org/drawingml/2006/table">
            <a:tbl>
              <a:tblPr firstRow="1" firstCol="1" bandRow="1"/>
              <a:tblGrid>
                <a:gridCol w="2672670">
                  <a:extLst>
                    <a:ext uri="{9D8B030D-6E8A-4147-A177-3AD203B41FA5}">
                      <a16:colId xmlns:a16="http://schemas.microsoft.com/office/drawing/2014/main" xmlns="" val="2522169155"/>
                    </a:ext>
                  </a:extLst>
                </a:gridCol>
                <a:gridCol w="1647810">
                  <a:extLst>
                    <a:ext uri="{9D8B030D-6E8A-4147-A177-3AD203B41FA5}">
                      <a16:colId xmlns:a16="http://schemas.microsoft.com/office/drawing/2014/main" xmlns="" val="277612729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xmlns="" val="3912363972"/>
                    </a:ext>
                  </a:extLst>
                </a:gridCol>
                <a:gridCol w="2016225">
                  <a:extLst>
                    <a:ext uri="{9D8B030D-6E8A-4147-A177-3AD203B41FA5}">
                      <a16:colId xmlns:a16="http://schemas.microsoft.com/office/drawing/2014/main" xmlns="" val="2080453062"/>
                    </a:ext>
                  </a:extLst>
                </a:gridCol>
              </a:tblGrid>
              <a:tr h="1160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Gmina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Zachorowania na zapalenia oskrzeli wśród dzieci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Liczba lat wykorzystanych w analizie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Średnia roczna zachorowań na zapalenia oskrzeli wśród dzieci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51117622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Świeradów-Zdrój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15,3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03402637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Bogatynia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1107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138,4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01681448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Głogów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1163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387,7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8851178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Jelenia Góra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684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342,0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47320165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Legnica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5230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653,8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6362437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Nowa Ruda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507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169,0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59454960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Oława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1552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194,0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5965124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Osiecznica  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257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42,8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71578444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Polkowice 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901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150,2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16991279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Szczawno-Zdrój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158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39,5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57495362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Świdnica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1338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267,6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3725904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Wałbrzych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1736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347,2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8950482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Wrocław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16487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3297,4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5903858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Zgorzelec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709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177,3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61152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35501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Przewlekłe zapalenia oskrzeli wśród dorosłych</a:t>
            </a:r>
          </a:p>
        </p:txBody>
      </p:sp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4804965"/>
              </p:ext>
            </p:extLst>
          </p:nvPr>
        </p:nvGraphicFramePr>
        <p:xfrm>
          <a:off x="179512" y="1556785"/>
          <a:ext cx="8064897" cy="5282946"/>
        </p:xfrm>
        <a:graphic>
          <a:graphicData uri="http://schemas.openxmlformats.org/drawingml/2006/table">
            <a:tbl>
              <a:tblPr firstRow="1" firstCol="1" bandRow="1"/>
              <a:tblGrid>
                <a:gridCol w="1800200">
                  <a:extLst>
                    <a:ext uri="{9D8B030D-6E8A-4147-A177-3AD203B41FA5}">
                      <a16:colId xmlns:a16="http://schemas.microsoft.com/office/drawing/2014/main" xmlns="" val="2522169155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xmlns="" val="277612729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3912363972"/>
                    </a:ext>
                  </a:extLst>
                </a:gridCol>
                <a:gridCol w="2664297">
                  <a:extLst>
                    <a:ext uri="{9D8B030D-6E8A-4147-A177-3AD203B41FA5}">
                      <a16:colId xmlns:a16="http://schemas.microsoft.com/office/drawing/2014/main" xmlns="" val="2080453062"/>
                    </a:ext>
                  </a:extLst>
                </a:gridCol>
              </a:tblGrid>
              <a:tr h="1160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Gmina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Liczba zachorowań na przewlekłe zapalenia oskrzeli wśród dorosłych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Liczba lat wykorzystanych w analizie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Średnia roczna zachorowań na przewlekłe zapalenia oskrzeli wśród dorosłych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51117622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Świeradów-Zdrój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2,3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03402637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Bogatynia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155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19,4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01681448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Głogów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185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61,7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8851178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Jelenia Góra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128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64,0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47320165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Legnica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838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104,8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6362437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Nowa Ruda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30,7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59454960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Oława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245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30,6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5965124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Osiecznica  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71578444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Polkowice 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115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19,2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16991279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Szczawno-Zdrój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7,8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57495362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Świdnica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231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46,2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3725904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Wałbrzych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329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65,8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8950482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Wrocław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3314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662,8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5903858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Zgorzelec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129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32,3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61152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55217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Absencja chorobowa</a:t>
            </a:r>
          </a:p>
        </p:txBody>
      </p:sp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1380047"/>
              </p:ext>
            </p:extLst>
          </p:nvPr>
        </p:nvGraphicFramePr>
        <p:xfrm>
          <a:off x="179512" y="1556785"/>
          <a:ext cx="8064897" cy="5282946"/>
        </p:xfrm>
        <a:graphic>
          <a:graphicData uri="http://schemas.openxmlformats.org/drawingml/2006/table">
            <a:tbl>
              <a:tblPr firstRow="1" firstCol="1" bandRow="1"/>
              <a:tblGrid>
                <a:gridCol w="2672670">
                  <a:extLst>
                    <a:ext uri="{9D8B030D-6E8A-4147-A177-3AD203B41FA5}">
                      <a16:colId xmlns:a16="http://schemas.microsoft.com/office/drawing/2014/main" xmlns="" val="2522169155"/>
                    </a:ext>
                  </a:extLst>
                </a:gridCol>
                <a:gridCol w="1935842">
                  <a:extLst>
                    <a:ext uri="{9D8B030D-6E8A-4147-A177-3AD203B41FA5}">
                      <a16:colId xmlns:a16="http://schemas.microsoft.com/office/drawing/2014/main" xmlns="" val="277612729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3912363972"/>
                    </a:ext>
                  </a:extLst>
                </a:gridCol>
                <a:gridCol w="1800201">
                  <a:extLst>
                    <a:ext uri="{9D8B030D-6E8A-4147-A177-3AD203B41FA5}">
                      <a16:colId xmlns:a16="http://schemas.microsoft.com/office/drawing/2014/main" xmlns="" val="2080453062"/>
                    </a:ext>
                  </a:extLst>
                </a:gridCol>
              </a:tblGrid>
              <a:tr h="1160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Gmina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Liczba dni absencji chorobowej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Liczba lat wykorzystanych w analizie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Średnia roczna liczby dni absencji chorobowej 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51117622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Świeradów-Zdrój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3 826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1 275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03402637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Bogatynia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96 600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12 075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01681448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Głogów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111 670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37 223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8851178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Jelenia Góra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70 856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35 428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47320165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Legnica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487 227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60 903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6362437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Nowa Ruda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56 773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18 924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59454960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Oława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134 055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16 757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5965124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Osiecznica  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18 599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3 100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71578444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Polkowice 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65 955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10 993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16991279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Szczawno-Zdrój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17 969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3 594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57495362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Świdnica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125 877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31 469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3725904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Wałbrzych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190 397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27 200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8950482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Wrocław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3 064 122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383 015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5903858"/>
                  </a:ext>
                </a:extLst>
              </a:tr>
              <a:tr h="2934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Zgorzelec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75 616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18 904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61152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78551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Podsumowanie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pl-PL" sz="3200" dirty="0"/>
              <a:t>Na terenie województwa dolnośląskiego w 2015 roku:</a:t>
            </a:r>
          </a:p>
          <a:p>
            <a:pPr lvl="0"/>
            <a:endParaRPr lang="pl-PL" dirty="0"/>
          </a:p>
          <a:p>
            <a:pPr lvl="0"/>
            <a:r>
              <a:rPr lang="pl-PL" dirty="0"/>
              <a:t>ok. 3 tys. osób umarło przedwcześnie,</a:t>
            </a:r>
          </a:p>
          <a:p>
            <a:pPr lvl="0"/>
            <a:r>
              <a:rPr lang="pl-PL" dirty="0"/>
              <a:t>ok. 12 tys. dzieci zachorowało na zapalenie oskrzeli,</a:t>
            </a:r>
          </a:p>
          <a:p>
            <a:pPr lvl="0"/>
            <a:r>
              <a:rPr lang="pl-PL" dirty="0"/>
              <a:t>ok. 2 tys. dorosłych zachorowało na przewlekłe zapalenie oskrzeli,</a:t>
            </a:r>
          </a:p>
          <a:p>
            <a:pPr lvl="0"/>
            <a:r>
              <a:rPr lang="pl-PL" dirty="0"/>
              <a:t>ok. 1,2 mln. dni pracy stracono z powodu absencji chorobowej.</a:t>
            </a:r>
          </a:p>
        </p:txBody>
      </p:sp>
    </p:spTree>
    <p:extLst>
      <p:ext uri="{BB962C8B-B14F-4D97-AF65-F5344CB8AC3E}">
        <p14:creationId xmlns:p14="http://schemas.microsoft.com/office/powerpoint/2010/main" val="4075505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7543800" cy="2593975"/>
          </a:xfrm>
        </p:spPr>
        <p:txBody>
          <a:bodyPr>
            <a:normAutofit/>
          </a:bodyPr>
          <a:lstStyle/>
          <a:p>
            <a:r>
              <a:rPr lang="pl-PL" dirty="0"/>
              <a:t>Dziękuję za uwagę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5800" y="2780928"/>
            <a:ext cx="6461760" cy="2857872"/>
          </a:xfrm>
        </p:spPr>
        <p:txBody>
          <a:bodyPr>
            <a:noAutofit/>
          </a:bodyPr>
          <a:lstStyle/>
          <a:p>
            <a:r>
              <a:rPr lang="pl-PL" sz="2800" dirty="0"/>
              <a:t>Łukasz Adamkiewicz </a:t>
            </a:r>
            <a:br>
              <a:rPr lang="pl-PL" sz="2800" dirty="0"/>
            </a:br>
            <a:endParaRPr lang="pl-PL" sz="2400" dirty="0"/>
          </a:p>
          <a:p>
            <a:r>
              <a:rPr lang="pl-PL" sz="2800" dirty="0">
                <a:hlinkClick r:id="rId2"/>
              </a:rPr>
              <a:t>lukasz.adamkiewicz@gmail.com</a:t>
            </a:r>
            <a:endParaRPr lang="pl-PL" sz="2800" dirty="0"/>
          </a:p>
          <a:p>
            <a:r>
              <a:rPr lang="pl-PL" sz="2800" dirty="0"/>
              <a:t>792 – 468 - 018</a:t>
            </a:r>
          </a:p>
        </p:txBody>
      </p:sp>
    </p:spTree>
    <p:extLst>
      <p:ext uri="{BB962C8B-B14F-4D97-AF65-F5344CB8AC3E}">
        <p14:creationId xmlns:p14="http://schemas.microsoft.com/office/powerpoint/2010/main" val="262673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Agenda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200" dirty="0"/>
              <a:t>Wpływ zanieczyszczeń powietrza na zdrowie – </a:t>
            </a:r>
            <a:r>
              <a:rPr lang="pl-PL" sz="3200" b="1" dirty="0"/>
              <a:t>informacje podstawowe</a:t>
            </a:r>
          </a:p>
          <a:p>
            <a:endParaRPr lang="pl-PL" sz="3200" dirty="0"/>
          </a:p>
          <a:p>
            <a:r>
              <a:rPr lang="pl-PL" sz="3200" b="1" dirty="0"/>
              <a:t>Metodyka</a:t>
            </a:r>
            <a:r>
              <a:rPr lang="pl-PL" sz="3200" dirty="0"/>
              <a:t> obliczeń skutków zdrowotnych w gminach Dolnego Śląskiego</a:t>
            </a:r>
          </a:p>
          <a:p>
            <a:endParaRPr lang="pl-PL" sz="3200" dirty="0"/>
          </a:p>
          <a:p>
            <a:r>
              <a:rPr lang="pl-PL" sz="3200" b="1" dirty="0"/>
              <a:t>Skutki zdrowotne </a:t>
            </a:r>
            <a:r>
              <a:rPr lang="pl-PL" sz="3200" dirty="0"/>
              <a:t>zanieczyszczeń powietrza w gminach Dolnego Śląska</a:t>
            </a:r>
          </a:p>
        </p:txBody>
      </p:sp>
    </p:spTree>
    <p:extLst>
      <p:ext uri="{BB962C8B-B14F-4D97-AF65-F5344CB8AC3E}">
        <p14:creationId xmlns:p14="http://schemas.microsoft.com/office/powerpoint/2010/main" val="924037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79512" y="1905000"/>
            <a:ext cx="8424936" cy="3396208"/>
          </a:xfrm>
        </p:spPr>
        <p:txBody>
          <a:bodyPr>
            <a:normAutofit/>
          </a:bodyPr>
          <a:lstStyle/>
          <a:p>
            <a:r>
              <a:rPr lang="pl-PL" sz="5400" dirty="0"/>
              <a:t>Wpływ zanieczyszczeń powietrza na zdrowie – informacje podstawowe</a:t>
            </a:r>
          </a:p>
        </p:txBody>
      </p:sp>
    </p:spTree>
    <p:extLst>
      <p:ext uri="{BB962C8B-B14F-4D97-AF65-F5344CB8AC3E}">
        <p14:creationId xmlns:p14="http://schemas.microsoft.com/office/powerpoint/2010/main" val="3279172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dirty="0"/>
              <a:t>Rozmiar cząstek pyłu PM</a:t>
            </a:r>
            <a:r>
              <a:rPr lang="pl-PL" sz="4000" baseline="-25000" dirty="0"/>
              <a:t>10</a:t>
            </a:r>
            <a:r>
              <a:rPr lang="pl-PL" sz="4000" dirty="0"/>
              <a:t> i PM</a:t>
            </a:r>
            <a:r>
              <a:rPr lang="pl-PL" sz="4000" baseline="-25000" dirty="0"/>
              <a:t>2,5</a:t>
            </a: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1" y="1988840"/>
            <a:ext cx="8342015" cy="3745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505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Skutki zdrowotne narażenia na zanieczyszczenia powietrza</a:t>
            </a: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044" y="1556792"/>
            <a:ext cx="8464460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094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79512" y="1905000"/>
            <a:ext cx="8424936" cy="3396208"/>
          </a:xfrm>
        </p:spPr>
        <p:txBody>
          <a:bodyPr>
            <a:normAutofit/>
          </a:bodyPr>
          <a:lstStyle/>
          <a:p>
            <a:r>
              <a:rPr lang="pl-PL" sz="5400" dirty="0"/>
              <a:t>Metodyka obliczeń skutków zdrowotnych w gminach Dolnego Śląskiego</a:t>
            </a:r>
          </a:p>
        </p:txBody>
      </p:sp>
    </p:spTree>
    <p:extLst>
      <p:ext uri="{BB962C8B-B14F-4D97-AF65-F5344CB8AC3E}">
        <p14:creationId xmlns:p14="http://schemas.microsoft.com/office/powerpoint/2010/main" val="142950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1266"/>
            <a:ext cx="8460432" cy="1143000"/>
          </a:xfrm>
        </p:spPr>
        <p:txBody>
          <a:bodyPr/>
          <a:lstStyle/>
          <a:p>
            <a:r>
              <a:rPr lang="pl-PL" sz="2400" dirty="0"/>
              <a:t>Metodyka oceny skutków socjoekonomicznych zanieczyszczeń powietrza – </a:t>
            </a:r>
            <a:r>
              <a:rPr lang="pl-PL" sz="2400" b="1" dirty="0"/>
              <a:t>Europejska Agencja Środowiska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578" y="1484784"/>
            <a:ext cx="3667358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rostokąt 3"/>
          <p:cNvSpPr/>
          <p:nvPr/>
        </p:nvSpPr>
        <p:spPr>
          <a:xfrm>
            <a:off x="3991953" y="1340768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b="0" i="0" u="none" strike="noStrike" baseline="0" dirty="0"/>
              <a:t>1 etap dotyczy określenia poziomu emisji zanieczyszczeń, np. z transportu, domów</a:t>
            </a:r>
            <a:r>
              <a:rPr lang="pl-PL" dirty="0"/>
              <a:t>, elektrowni</a:t>
            </a:r>
            <a:r>
              <a:rPr lang="pl-PL" b="0" i="0" u="none" strike="noStrike" baseline="0" dirty="0"/>
              <a:t> </a:t>
            </a:r>
          </a:p>
          <a:p>
            <a:r>
              <a:rPr lang="pl-PL" b="0" i="0" u="none" strike="noStrike" baseline="0" dirty="0"/>
              <a:t/>
            </a:r>
            <a:br>
              <a:rPr lang="pl-PL" b="0" i="0" u="none" strike="noStrike" baseline="0" dirty="0"/>
            </a:br>
            <a:r>
              <a:rPr lang="pl-PL" b="0" i="0" u="none" strike="noStrike" baseline="0" dirty="0"/>
              <a:t>2 etap analizuje wzrost stężeń zanieczyszczeń wynikający z funkcjonowania źródła zanieczyszczeń </a:t>
            </a:r>
          </a:p>
          <a:p>
            <a:r>
              <a:rPr lang="pl-PL" b="0" i="0" u="none" strike="noStrike" baseline="0" dirty="0"/>
              <a:t/>
            </a:r>
            <a:br>
              <a:rPr lang="pl-PL" b="0" i="0" u="none" strike="noStrike" baseline="0" dirty="0"/>
            </a:br>
            <a:r>
              <a:rPr lang="pl-PL" b="0" i="0" u="none" strike="noStrike" baseline="0" dirty="0"/>
              <a:t>3 etap polega na określeniu liczby ludności narażonej na zanieczyszczone powietrza spowodowane przez analizowane źródło</a:t>
            </a:r>
            <a:br>
              <a:rPr lang="pl-PL" b="0" i="0" u="none" strike="noStrike" baseline="0" dirty="0"/>
            </a:br>
            <a:r>
              <a:rPr lang="pl-PL" b="0" i="0" u="none" strike="noStrike" baseline="0" dirty="0"/>
              <a:t> </a:t>
            </a:r>
            <a:br>
              <a:rPr lang="pl-PL" b="0" i="0" u="none" strike="noStrike" baseline="0" dirty="0"/>
            </a:br>
            <a:r>
              <a:rPr lang="pl-PL" b="0" i="0" u="none" strike="noStrike" baseline="0" dirty="0"/>
              <a:t>4 etap dotyczy analizy wpływu zanieczyszczeń powietrza na zdrowie, za pomocą funkcji stężenie – odpowiedź</a:t>
            </a:r>
            <a:br>
              <a:rPr lang="pl-PL" b="0" i="0" u="none" strike="noStrike" baseline="0" dirty="0"/>
            </a:br>
            <a:r>
              <a:rPr lang="pl-PL" b="0" i="0" u="none" strike="noStrike" baseline="0" dirty="0"/>
              <a:t> </a:t>
            </a:r>
            <a:br>
              <a:rPr lang="pl-PL" b="0" i="0" u="none" strike="noStrike" baseline="0" dirty="0"/>
            </a:br>
            <a:r>
              <a:rPr lang="pl-PL" b="0" i="0" u="none" strike="noStrike" baseline="0" dirty="0"/>
              <a:t>5 etap to </a:t>
            </a:r>
            <a:r>
              <a:rPr lang="pl-PL" b="0" i="0" u="none" strike="noStrike" baseline="0" dirty="0" err="1"/>
              <a:t>monetyzacja</a:t>
            </a:r>
            <a:r>
              <a:rPr lang="pl-PL" b="0" i="0" u="none" strike="noStrike" baseline="0" dirty="0"/>
              <a:t> skutków zdrowotnych</a:t>
            </a:r>
            <a:r>
              <a:rPr lang="pl-PL" b="0" i="0" u="none" strike="noStrike" dirty="0"/>
              <a:t> i społecznych, czyli socjoekonomicznych kosztów zanieczyszczeń powietrza</a:t>
            </a:r>
            <a:r>
              <a:rPr lang="pl-PL" b="0" i="0" u="none" strike="noStrike" baseline="0" dirty="0"/>
              <a:t>	</a:t>
            </a:r>
          </a:p>
        </p:txBody>
      </p:sp>
      <p:sp>
        <p:nvSpPr>
          <p:cNvPr id="3" name="Prostokąt 2"/>
          <p:cNvSpPr/>
          <p:nvPr/>
        </p:nvSpPr>
        <p:spPr>
          <a:xfrm>
            <a:off x="328578" y="2420888"/>
            <a:ext cx="8059846" cy="3104423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5505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1266"/>
            <a:ext cx="8460432" cy="1143000"/>
          </a:xfrm>
        </p:spPr>
        <p:txBody>
          <a:bodyPr/>
          <a:lstStyle/>
          <a:p>
            <a:r>
              <a:rPr lang="pl-PL" dirty="0"/>
              <a:t>Źródła danych</a:t>
            </a:r>
          </a:p>
        </p:txBody>
      </p:sp>
      <p:sp>
        <p:nvSpPr>
          <p:cNvPr id="7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>
            <a:normAutofit fontScale="92500" lnSpcReduction="10000"/>
          </a:bodyPr>
          <a:lstStyle/>
          <a:p>
            <a:r>
              <a:rPr lang="pl-PL" sz="3200" dirty="0"/>
              <a:t>Jakość powietrza:</a:t>
            </a:r>
          </a:p>
          <a:p>
            <a:pPr lvl="1"/>
            <a:r>
              <a:rPr lang="pl-PL" sz="3000" dirty="0"/>
              <a:t>Wyniki pomiarów stężeń WIOŚ za lata 2008-2015 pył PM</a:t>
            </a:r>
            <a:r>
              <a:rPr lang="pl-PL" sz="3000" baseline="-25000" dirty="0"/>
              <a:t>10</a:t>
            </a:r>
            <a:r>
              <a:rPr lang="pl-PL" sz="3000" dirty="0"/>
              <a:t> i PM</a:t>
            </a:r>
            <a:r>
              <a:rPr lang="pl-PL" sz="3000" baseline="-25000" dirty="0"/>
              <a:t>2,5</a:t>
            </a:r>
            <a:r>
              <a:rPr lang="pl-PL" sz="3000" dirty="0"/>
              <a:t> dla 14 gmin</a:t>
            </a:r>
          </a:p>
          <a:p>
            <a:r>
              <a:rPr lang="pl-PL" sz="3200" dirty="0"/>
              <a:t>Dane populacyjne i zdrowotne</a:t>
            </a:r>
          </a:p>
          <a:p>
            <a:pPr lvl="1"/>
            <a:r>
              <a:rPr lang="pl-PL" sz="3000" dirty="0"/>
              <a:t>Populacja i grupy wiekowe gmin – GUS</a:t>
            </a:r>
          </a:p>
          <a:p>
            <a:pPr lvl="1"/>
            <a:r>
              <a:rPr lang="pl-PL" sz="3000" dirty="0"/>
              <a:t>Liczba zgonów w gminach – GUS</a:t>
            </a:r>
          </a:p>
          <a:p>
            <a:pPr lvl="1"/>
            <a:r>
              <a:rPr lang="pl-PL" sz="3000" dirty="0"/>
              <a:t>Liczba zachorowań na zapalenia oskrzeli w gminach – GUS i WHO</a:t>
            </a:r>
          </a:p>
          <a:p>
            <a:pPr lvl="1"/>
            <a:r>
              <a:rPr lang="pl-PL" sz="3000" dirty="0"/>
              <a:t>Liczba dni absencji chorobowej w gminach - ZUS</a:t>
            </a:r>
          </a:p>
          <a:p>
            <a:endParaRPr lang="pl-PL" sz="3200" dirty="0"/>
          </a:p>
          <a:p>
            <a:pPr lvl="1"/>
            <a:endParaRPr lang="pl-PL" sz="3000" dirty="0"/>
          </a:p>
          <a:p>
            <a:pPr lvl="1"/>
            <a:endParaRPr lang="pl-PL" sz="3000" dirty="0"/>
          </a:p>
          <a:p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221750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1266"/>
            <a:ext cx="8460432" cy="1143000"/>
          </a:xfrm>
        </p:spPr>
        <p:txBody>
          <a:bodyPr/>
          <a:lstStyle/>
          <a:p>
            <a:r>
              <a:rPr lang="pl-PL" dirty="0" smtClean="0"/>
              <a:t>Obliczone </a:t>
            </a:r>
            <a:r>
              <a:rPr lang="pl-PL" dirty="0"/>
              <a:t>skutki zdrowotne zanieczyszczeń powietrza</a:t>
            </a:r>
          </a:p>
        </p:txBody>
      </p:sp>
      <p:sp>
        <p:nvSpPr>
          <p:cNvPr id="7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>
            <a:normAutofit fontScale="92500" lnSpcReduction="10000"/>
          </a:bodyPr>
          <a:lstStyle/>
          <a:p>
            <a:r>
              <a:rPr lang="pl-PL" sz="3600" dirty="0"/>
              <a:t>Przedwczesne zgony – powyżej 30 lat</a:t>
            </a:r>
          </a:p>
          <a:p>
            <a:endParaRPr lang="pl-PL" sz="3600" dirty="0"/>
          </a:p>
          <a:p>
            <a:r>
              <a:rPr lang="pl-PL" sz="3600" dirty="0"/>
              <a:t>Zapalenia oskrzeli wśród dzieci – wiek 5-19 lat</a:t>
            </a:r>
          </a:p>
          <a:p>
            <a:endParaRPr lang="pl-PL" sz="3600" dirty="0"/>
          </a:p>
          <a:p>
            <a:r>
              <a:rPr lang="pl-PL" sz="3600" dirty="0"/>
              <a:t>Przewlekłe zapalenia oskrzeli wśród dorosłych – powyżej 20 lat</a:t>
            </a:r>
          </a:p>
          <a:p>
            <a:endParaRPr lang="pl-PL" sz="3600" dirty="0"/>
          </a:p>
          <a:p>
            <a:r>
              <a:rPr lang="pl-PL" sz="3600" dirty="0"/>
              <a:t>Absencja chorobowa – 20 – 69 lat</a:t>
            </a:r>
          </a:p>
          <a:p>
            <a:pPr lvl="1"/>
            <a:endParaRPr lang="pl-PL" sz="3000" dirty="0"/>
          </a:p>
          <a:p>
            <a:pPr lvl="1"/>
            <a:endParaRPr lang="pl-PL" sz="3000" dirty="0"/>
          </a:p>
          <a:p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9413219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yleganie">
  <a:themeElements>
    <a:clrScheme name="Przylegani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Pakiet 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zylegani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rzyleganie">
  <a:themeElements>
    <a:clrScheme name="Przylegani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Pakiet 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zylegani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465</TotalTime>
  <Words>591</Words>
  <Application>Microsoft Office PowerPoint</Application>
  <PresentationFormat>Pokaz na ekranie (4:3)</PresentationFormat>
  <Paragraphs>293</Paragraphs>
  <Slides>16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2</vt:i4>
      </vt:variant>
      <vt:variant>
        <vt:lpstr>Tytuły slajdów</vt:lpstr>
      </vt:variant>
      <vt:variant>
        <vt:i4>16</vt:i4>
      </vt:variant>
    </vt:vector>
  </HeadingPairs>
  <TitlesOfParts>
    <vt:vector size="18" baseType="lpstr">
      <vt:lpstr>Przyleganie</vt:lpstr>
      <vt:lpstr>1_Przyleganie</vt:lpstr>
      <vt:lpstr>Zdrowotne skutki życia w zanieczyszczonym powietrzu</vt:lpstr>
      <vt:lpstr>Agenda</vt:lpstr>
      <vt:lpstr>Wpływ zanieczyszczeń powietrza na zdrowie – informacje podstawowe</vt:lpstr>
      <vt:lpstr>Rozmiar cząstek pyłu PM10 i PM2,5</vt:lpstr>
      <vt:lpstr>Skutki zdrowotne narażenia na zanieczyszczenia powietrza</vt:lpstr>
      <vt:lpstr>Metodyka obliczeń skutków zdrowotnych w gminach Dolnego Śląskiego</vt:lpstr>
      <vt:lpstr>Metodyka oceny skutków socjoekonomicznych zanieczyszczeń powietrza – Europejska Agencja Środowiska</vt:lpstr>
      <vt:lpstr>Źródła danych</vt:lpstr>
      <vt:lpstr>Obliczone skutki zdrowotne zanieczyszczeń powietrza</vt:lpstr>
      <vt:lpstr>Skutki zdrowotne zanieczyszczeń powietrza w gminach Dolnego Śląska</vt:lpstr>
      <vt:lpstr>Przedwczesne zgony</vt:lpstr>
      <vt:lpstr>Zapalenia oskrzeli wśród dzieci</vt:lpstr>
      <vt:lpstr>Przewlekłe zapalenia oskrzeli wśród dorosłych</vt:lpstr>
      <vt:lpstr>Absencja chorobowa</vt:lpstr>
      <vt:lpstr>Podsumowanie</vt:lpstr>
      <vt:lpstr>Dziękuję za uwagę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Socjoekonomiczne skutki zanieczyszczeń powietrza w mieście</dc:title>
  <dc:creator>Łukasz Adamkiewicz</dc:creator>
  <cp:lastModifiedBy>Łukasz Adamkiewicz</cp:lastModifiedBy>
  <cp:revision>31</cp:revision>
  <dcterms:created xsi:type="dcterms:W3CDTF">2016-10-17T06:56:18Z</dcterms:created>
  <dcterms:modified xsi:type="dcterms:W3CDTF">2016-12-01T07:45:16Z</dcterms:modified>
</cp:coreProperties>
</file>